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15335250" cy="10907713"/>
  <p:notesSz cx="6808788" cy="9940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35" userDrawn="1">
          <p15:clr>
            <a:srgbClr val="A4A3A4"/>
          </p15:clr>
        </p15:guide>
        <p15:guide id="2" pos="483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0044"/>
    <a:srgbClr val="E50245"/>
    <a:srgbClr val="07B2AF"/>
    <a:srgbClr val="F9B000"/>
    <a:srgbClr val="01B2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970" autoAdjust="0"/>
    <p:restoredTop sz="94712" autoAdjust="0"/>
  </p:normalViewPr>
  <p:slideViewPr>
    <p:cSldViewPr snapToGrid="0">
      <p:cViewPr varScale="1">
        <p:scale>
          <a:sx n="50" d="100"/>
          <a:sy n="50" d="100"/>
        </p:scale>
        <p:origin x="1858" y="43"/>
      </p:cViewPr>
      <p:guideLst>
        <p:guide orient="horz" pos="3435"/>
        <p:guide pos="483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150144" y="1785129"/>
            <a:ext cx="13034963" cy="3797500"/>
          </a:xfrm>
        </p:spPr>
        <p:txBody>
          <a:bodyPr anchor="b"/>
          <a:lstStyle>
            <a:lvl1pPr algn="ctr">
              <a:defRPr sz="9543"/>
            </a:lvl1pPr>
          </a:lstStyle>
          <a:p>
            <a:r>
              <a:rPr lang="de-DE"/>
              <a:t>Titelmasterformat durch Klicken bearbeiten</a:t>
            </a:r>
            <a:endParaRPr lang="en-US" dirty="0"/>
          </a:p>
        </p:txBody>
      </p:sp>
      <p:sp>
        <p:nvSpPr>
          <p:cNvPr id="3" name="Subtitle 2"/>
          <p:cNvSpPr>
            <a:spLocks noGrp="1"/>
          </p:cNvSpPr>
          <p:nvPr>
            <p:ph type="subTitle" idx="1"/>
          </p:nvPr>
        </p:nvSpPr>
        <p:spPr>
          <a:xfrm>
            <a:off x="1916906" y="5729075"/>
            <a:ext cx="11501438" cy="2633505"/>
          </a:xfrm>
        </p:spPr>
        <p:txBody>
          <a:bodyPr/>
          <a:lstStyle>
            <a:lvl1pPr marL="0" indent="0" algn="ctr">
              <a:buNone/>
              <a:defRPr sz="3817"/>
            </a:lvl1pPr>
            <a:lvl2pPr marL="727177" indent="0" algn="ctr">
              <a:buNone/>
              <a:defRPr sz="3181"/>
            </a:lvl2pPr>
            <a:lvl3pPr marL="1454353" indent="0" algn="ctr">
              <a:buNone/>
              <a:defRPr sz="2863"/>
            </a:lvl3pPr>
            <a:lvl4pPr marL="2181530" indent="0" algn="ctr">
              <a:buNone/>
              <a:defRPr sz="2545"/>
            </a:lvl4pPr>
            <a:lvl5pPr marL="2908706" indent="0" algn="ctr">
              <a:buNone/>
              <a:defRPr sz="2545"/>
            </a:lvl5pPr>
            <a:lvl6pPr marL="3635883" indent="0" algn="ctr">
              <a:buNone/>
              <a:defRPr sz="2545"/>
            </a:lvl6pPr>
            <a:lvl7pPr marL="4363060" indent="0" algn="ctr">
              <a:buNone/>
              <a:defRPr sz="2545"/>
            </a:lvl7pPr>
            <a:lvl8pPr marL="5090236" indent="0" algn="ctr">
              <a:buNone/>
              <a:defRPr sz="2545"/>
            </a:lvl8pPr>
            <a:lvl9pPr marL="5817413" indent="0" algn="ctr">
              <a:buNone/>
              <a:defRPr sz="2545"/>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fld id="{1FCFF146-B346-4D76-BFB0-5BD1C9243EAE}" type="datetimeFigureOut">
              <a:rPr lang="de-DE" smtClean="0"/>
              <a:t>23.05.2025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1CFC9FD-17E3-49D3-B244-9A5F9C82063C}" type="slidenum">
              <a:rPr lang="de-DE" smtClean="0"/>
              <a:t>‹Nr.›</a:t>
            </a:fld>
            <a:endParaRPr lang="de-DE"/>
          </a:p>
        </p:txBody>
      </p:sp>
    </p:spTree>
    <p:extLst>
      <p:ext uri="{BB962C8B-B14F-4D97-AF65-F5344CB8AC3E}">
        <p14:creationId xmlns:p14="http://schemas.microsoft.com/office/powerpoint/2010/main" val="1730915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1FCFF146-B346-4D76-BFB0-5BD1C9243EAE}" type="datetimeFigureOut">
              <a:rPr lang="de-DE" smtClean="0"/>
              <a:t>23.05.2025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1CFC9FD-17E3-49D3-B244-9A5F9C82063C}" type="slidenum">
              <a:rPr lang="de-DE" smtClean="0"/>
              <a:t>‹Nr.›</a:t>
            </a:fld>
            <a:endParaRPr lang="de-DE"/>
          </a:p>
        </p:txBody>
      </p:sp>
    </p:spTree>
    <p:extLst>
      <p:ext uri="{BB962C8B-B14F-4D97-AF65-F5344CB8AC3E}">
        <p14:creationId xmlns:p14="http://schemas.microsoft.com/office/powerpoint/2010/main" val="1204082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974289" y="580735"/>
            <a:ext cx="3306663" cy="9243783"/>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1054299" y="580735"/>
            <a:ext cx="9728299" cy="9243783"/>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1FCFF146-B346-4D76-BFB0-5BD1C9243EAE}" type="datetimeFigureOut">
              <a:rPr lang="de-DE" smtClean="0"/>
              <a:t>23.05.2025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1CFC9FD-17E3-49D3-B244-9A5F9C82063C}" type="slidenum">
              <a:rPr lang="de-DE" smtClean="0"/>
              <a:t>‹Nr.›</a:t>
            </a:fld>
            <a:endParaRPr lang="de-DE"/>
          </a:p>
        </p:txBody>
      </p:sp>
    </p:spTree>
    <p:extLst>
      <p:ext uri="{BB962C8B-B14F-4D97-AF65-F5344CB8AC3E}">
        <p14:creationId xmlns:p14="http://schemas.microsoft.com/office/powerpoint/2010/main" val="1350421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1FCFF146-B346-4D76-BFB0-5BD1C9243EAE}" type="datetimeFigureOut">
              <a:rPr lang="de-DE" smtClean="0"/>
              <a:t>23.05.2025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1CFC9FD-17E3-49D3-B244-9A5F9C82063C}" type="slidenum">
              <a:rPr lang="de-DE" smtClean="0"/>
              <a:t>‹Nr.›</a:t>
            </a:fld>
            <a:endParaRPr lang="de-DE"/>
          </a:p>
        </p:txBody>
      </p:sp>
    </p:spTree>
    <p:extLst>
      <p:ext uri="{BB962C8B-B14F-4D97-AF65-F5344CB8AC3E}">
        <p14:creationId xmlns:p14="http://schemas.microsoft.com/office/powerpoint/2010/main" val="2390505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046312" y="2719357"/>
            <a:ext cx="13226653" cy="4537305"/>
          </a:xfrm>
        </p:spPr>
        <p:txBody>
          <a:bodyPr anchor="b"/>
          <a:lstStyle>
            <a:lvl1pPr>
              <a:defRPr sz="9543"/>
            </a:lvl1pPr>
          </a:lstStyle>
          <a:p>
            <a:r>
              <a:rPr lang="de-DE"/>
              <a:t>Titelmasterformat durch Klicken bearbeiten</a:t>
            </a:r>
            <a:endParaRPr lang="en-US" dirty="0"/>
          </a:p>
        </p:txBody>
      </p:sp>
      <p:sp>
        <p:nvSpPr>
          <p:cNvPr id="3" name="Text Placeholder 2"/>
          <p:cNvSpPr>
            <a:spLocks noGrp="1"/>
          </p:cNvSpPr>
          <p:nvPr>
            <p:ph type="body" idx="1"/>
          </p:nvPr>
        </p:nvSpPr>
        <p:spPr>
          <a:xfrm>
            <a:off x="1046312" y="7299586"/>
            <a:ext cx="13226653" cy="2386061"/>
          </a:xfrm>
        </p:spPr>
        <p:txBody>
          <a:bodyPr/>
          <a:lstStyle>
            <a:lvl1pPr marL="0" indent="0">
              <a:buNone/>
              <a:defRPr sz="3817">
                <a:solidFill>
                  <a:schemeClr val="tx1"/>
                </a:solidFill>
              </a:defRPr>
            </a:lvl1pPr>
            <a:lvl2pPr marL="727177" indent="0">
              <a:buNone/>
              <a:defRPr sz="3181">
                <a:solidFill>
                  <a:schemeClr val="tx1">
                    <a:tint val="75000"/>
                  </a:schemeClr>
                </a:solidFill>
              </a:defRPr>
            </a:lvl2pPr>
            <a:lvl3pPr marL="1454353" indent="0">
              <a:buNone/>
              <a:defRPr sz="2863">
                <a:solidFill>
                  <a:schemeClr val="tx1">
                    <a:tint val="75000"/>
                  </a:schemeClr>
                </a:solidFill>
              </a:defRPr>
            </a:lvl3pPr>
            <a:lvl4pPr marL="2181530" indent="0">
              <a:buNone/>
              <a:defRPr sz="2545">
                <a:solidFill>
                  <a:schemeClr val="tx1">
                    <a:tint val="75000"/>
                  </a:schemeClr>
                </a:solidFill>
              </a:defRPr>
            </a:lvl4pPr>
            <a:lvl5pPr marL="2908706" indent="0">
              <a:buNone/>
              <a:defRPr sz="2545">
                <a:solidFill>
                  <a:schemeClr val="tx1">
                    <a:tint val="75000"/>
                  </a:schemeClr>
                </a:solidFill>
              </a:defRPr>
            </a:lvl5pPr>
            <a:lvl6pPr marL="3635883" indent="0">
              <a:buNone/>
              <a:defRPr sz="2545">
                <a:solidFill>
                  <a:schemeClr val="tx1">
                    <a:tint val="75000"/>
                  </a:schemeClr>
                </a:solidFill>
              </a:defRPr>
            </a:lvl6pPr>
            <a:lvl7pPr marL="4363060" indent="0">
              <a:buNone/>
              <a:defRPr sz="2545">
                <a:solidFill>
                  <a:schemeClr val="tx1">
                    <a:tint val="75000"/>
                  </a:schemeClr>
                </a:solidFill>
              </a:defRPr>
            </a:lvl7pPr>
            <a:lvl8pPr marL="5090236" indent="0">
              <a:buNone/>
              <a:defRPr sz="2545">
                <a:solidFill>
                  <a:schemeClr val="tx1">
                    <a:tint val="75000"/>
                  </a:schemeClr>
                </a:solidFill>
              </a:defRPr>
            </a:lvl8pPr>
            <a:lvl9pPr marL="5817413" indent="0">
              <a:buNone/>
              <a:defRPr sz="2545">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1FCFF146-B346-4D76-BFB0-5BD1C9243EAE}" type="datetimeFigureOut">
              <a:rPr lang="de-DE" smtClean="0"/>
              <a:t>23.05.2025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1CFC9FD-17E3-49D3-B244-9A5F9C82063C}" type="slidenum">
              <a:rPr lang="de-DE" smtClean="0"/>
              <a:t>‹Nr.›</a:t>
            </a:fld>
            <a:endParaRPr lang="de-DE"/>
          </a:p>
        </p:txBody>
      </p:sp>
    </p:spTree>
    <p:extLst>
      <p:ext uri="{BB962C8B-B14F-4D97-AF65-F5344CB8AC3E}">
        <p14:creationId xmlns:p14="http://schemas.microsoft.com/office/powerpoint/2010/main" val="65309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1054299" y="2903673"/>
            <a:ext cx="6517481" cy="6920844"/>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7763470" y="2903673"/>
            <a:ext cx="6517481" cy="6920844"/>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1FCFF146-B346-4D76-BFB0-5BD1C9243EAE}" type="datetimeFigureOut">
              <a:rPr lang="de-DE" smtClean="0"/>
              <a:t>23.05.2025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41CFC9FD-17E3-49D3-B244-9A5F9C82063C}" type="slidenum">
              <a:rPr lang="de-DE" smtClean="0"/>
              <a:t>‹Nr.›</a:t>
            </a:fld>
            <a:endParaRPr lang="de-DE"/>
          </a:p>
        </p:txBody>
      </p:sp>
    </p:spTree>
    <p:extLst>
      <p:ext uri="{BB962C8B-B14F-4D97-AF65-F5344CB8AC3E}">
        <p14:creationId xmlns:p14="http://schemas.microsoft.com/office/powerpoint/2010/main" val="1528136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1056296" y="580737"/>
            <a:ext cx="13226653" cy="2108320"/>
          </a:xfrm>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1056297" y="2673905"/>
            <a:ext cx="6487529" cy="1310440"/>
          </a:xfrm>
        </p:spPr>
        <p:txBody>
          <a:bodyPr anchor="b"/>
          <a:lstStyle>
            <a:lvl1pPr marL="0" indent="0">
              <a:buNone/>
              <a:defRPr sz="3817" b="1"/>
            </a:lvl1pPr>
            <a:lvl2pPr marL="727177" indent="0">
              <a:buNone/>
              <a:defRPr sz="3181" b="1"/>
            </a:lvl2pPr>
            <a:lvl3pPr marL="1454353" indent="0">
              <a:buNone/>
              <a:defRPr sz="2863" b="1"/>
            </a:lvl3pPr>
            <a:lvl4pPr marL="2181530" indent="0">
              <a:buNone/>
              <a:defRPr sz="2545" b="1"/>
            </a:lvl4pPr>
            <a:lvl5pPr marL="2908706" indent="0">
              <a:buNone/>
              <a:defRPr sz="2545" b="1"/>
            </a:lvl5pPr>
            <a:lvl6pPr marL="3635883" indent="0">
              <a:buNone/>
              <a:defRPr sz="2545" b="1"/>
            </a:lvl6pPr>
            <a:lvl7pPr marL="4363060" indent="0">
              <a:buNone/>
              <a:defRPr sz="2545" b="1"/>
            </a:lvl7pPr>
            <a:lvl8pPr marL="5090236" indent="0">
              <a:buNone/>
              <a:defRPr sz="2545" b="1"/>
            </a:lvl8pPr>
            <a:lvl9pPr marL="5817413" indent="0">
              <a:buNone/>
              <a:defRPr sz="2545" b="1"/>
            </a:lvl9pPr>
          </a:lstStyle>
          <a:p>
            <a:pPr lvl="0"/>
            <a:r>
              <a:rPr lang="de-DE"/>
              <a:t>Formatvorlagen des Textmasters bearbeiten</a:t>
            </a:r>
          </a:p>
        </p:txBody>
      </p:sp>
      <p:sp>
        <p:nvSpPr>
          <p:cNvPr id="4" name="Content Placeholder 3"/>
          <p:cNvSpPr>
            <a:spLocks noGrp="1"/>
          </p:cNvSpPr>
          <p:nvPr>
            <p:ph sz="half" idx="2"/>
          </p:nvPr>
        </p:nvSpPr>
        <p:spPr>
          <a:xfrm>
            <a:off x="1056297" y="3984345"/>
            <a:ext cx="6487529" cy="5860372"/>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7763471" y="2673905"/>
            <a:ext cx="6519479" cy="1310440"/>
          </a:xfrm>
        </p:spPr>
        <p:txBody>
          <a:bodyPr anchor="b"/>
          <a:lstStyle>
            <a:lvl1pPr marL="0" indent="0">
              <a:buNone/>
              <a:defRPr sz="3817" b="1"/>
            </a:lvl1pPr>
            <a:lvl2pPr marL="727177" indent="0">
              <a:buNone/>
              <a:defRPr sz="3181" b="1"/>
            </a:lvl2pPr>
            <a:lvl3pPr marL="1454353" indent="0">
              <a:buNone/>
              <a:defRPr sz="2863" b="1"/>
            </a:lvl3pPr>
            <a:lvl4pPr marL="2181530" indent="0">
              <a:buNone/>
              <a:defRPr sz="2545" b="1"/>
            </a:lvl4pPr>
            <a:lvl5pPr marL="2908706" indent="0">
              <a:buNone/>
              <a:defRPr sz="2545" b="1"/>
            </a:lvl5pPr>
            <a:lvl6pPr marL="3635883" indent="0">
              <a:buNone/>
              <a:defRPr sz="2545" b="1"/>
            </a:lvl6pPr>
            <a:lvl7pPr marL="4363060" indent="0">
              <a:buNone/>
              <a:defRPr sz="2545" b="1"/>
            </a:lvl7pPr>
            <a:lvl8pPr marL="5090236" indent="0">
              <a:buNone/>
              <a:defRPr sz="2545" b="1"/>
            </a:lvl8pPr>
            <a:lvl9pPr marL="5817413" indent="0">
              <a:buNone/>
              <a:defRPr sz="2545" b="1"/>
            </a:lvl9pPr>
          </a:lstStyle>
          <a:p>
            <a:pPr lvl="0"/>
            <a:r>
              <a:rPr lang="de-DE"/>
              <a:t>Formatvorlagen des Textmasters bearbeiten</a:t>
            </a:r>
          </a:p>
        </p:txBody>
      </p:sp>
      <p:sp>
        <p:nvSpPr>
          <p:cNvPr id="6" name="Content Placeholder 5"/>
          <p:cNvSpPr>
            <a:spLocks noGrp="1"/>
          </p:cNvSpPr>
          <p:nvPr>
            <p:ph sz="quarter" idx="4"/>
          </p:nvPr>
        </p:nvSpPr>
        <p:spPr>
          <a:xfrm>
            <a:off x="7763471" y="3984345"/>
            <a:ext cx="6519479" cy="5860372"/>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1FCFF146-B346-4D76-BFB0-5BD1C9243EAE}" type="datetimeFigureOut">
              <a:rPr lang="de-DE" smtClean="0"/>
              <a:t>23.05.2025</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41CFC9FD-17E3-49D3-B244-9A5F9C82063C}" type="slidenum">
              <a:rPr lang="de-DE" smtClean="0"/>
              <a:t>‹Nr.›</a:t>
            </a:fld>
            <a:endParaRPr lang="de-DE"/>
          </a:p>
        </p:txBody>
      </p:sp>
    </p:spTree>
    <p:extLst>
      <p:ext uri="{BB962C8B-B14F-4D97-AF65-F5344CB8AC3E}">
        <p14:creationId xmlns:p14="http://schemas.microsoft.com/office/powerpoint/2010/main" val="2406180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fld id="{1FCFF146-B346-4D76-BFB0-5BD1C9243EAE}" type="datetimeFigureOut">
              <a:rPr lang="de-DE" smtClean="0"/>
              <a:t>23.05.2025</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41CFC9FD-17E3-49D3-B244-9A5F9C82063C}" type="slidenum">
              <a:rPr lang="de-DE" smtClean="0"/>
              <a:t>‹Nr.›</a:t>
            </a:fld>
            <a:endParaRPr lang="de-DE"/>
          </a:p>
        </p:txBody>
      </p:sp>
    </p:spTree>
    <p:extLst>
      <p:ext uri="{BB962C8B-B14F-4D97-AF65-F5344CB8AC3E}">
        <p14:creationId xmlns:p14="http://schemas.microsoft.com/office/powerpoint/2010/main" val="13931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CFF146-B346-4D76-BFB0-5BD1C9243EAE}" type="datetimeFigureOut">
              <a:rPr lang="de-DE" smtClean="0"/>
              <a:t>23.05.2025</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41CFC9FD-17E3-49D3-B244-9A5F9C82063C}" type="slidenum">
              <a:rPr lang="de-DE" smtClean="0"/>
              <a:t>‹Nr.›</a:t>
            </a:fld>
            <a:endParaRPr lang="de-DE"/>
          </a:p>
        </p:txBody>
      </p:sp>
    </p:spTree>
    <p:extLst>
      <p:ext uri="{BB962C8B-B14F-4D97-AF65-F5344CB8AC3E}">
        <p14:creationId xmlns:p14="http://schemas.microsoft.com/office/powerpoint/2010/main" val="2426333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056296" y="727181"/>
            <a:ext cx="4946017" cy="2545133"/>
          </a:xfrm>
        </p:spPr>
        <p:txBody>
          <a:bodyPr anchor="b"/>
          <a:lstStyle>
            <a:lvl1pPr>
              <a:defRPr sz="5090"/>
            </a:lvl1pPr>
          </a:lstStyle>
          <a:p>
            <a:r>
              <a:rPr lang="de-DE"/>
              <a:t>Titelmasterformat durch Klicken bearbeiten</a:t>
            </a:r>
            <a:endParaRPr lang="en-US" dirty="0"/>
          </a:p>
        </p:txBody>
      </p:sp>
      <p:sp>
        <p:nvSpPr>
          <p:cNvPr id="3" name="Content Placeholder 2"/>
          <p:cNvSpPr>
            <a:spLocks noGrp="1"/>
          </p:cNvSpPr>
          <p:nvPr>
            <p:ph idx="1"/>
          </p:nvPr>
        </p:nvSpPr>
        <p:spPr>
          <a:xfrm>
            <a:off x="6519479" y="1570511"/>
            <a:ext cx="7763470" cy="7751546"/>
          </a:xfrm>
        </p:spPr>
        <p:txBody>
          <a:bodyPr/>
          <a:lstStyle>
            <a:lvl1pPr>
              <a:defRPr sz="5090"/>
            </a:lvl1pPr>
            <a:lvl2pPr>
              <a:defRPr sz="4453"/>
            </a:lvl2pPr>
            <a:lvl3pPr>
              <a:defRPr sz="3817"/>
            </a:lvl3pPr>
            <a:lvl4pPr>
              <a:defRPr sz="3181"/>
            </a:lvl4pPr>
            <a:lvl5pPr>
              <a:defRPr sz="3181"/>
            </a:lvl5pPr>
            <a:lvl6pPr>
              <a:defRPr sz="3181"/>
            </a:lvl6pPr>
            <a:lvl7pPr>
              <a:defRPr sz="3181"/>
            </a:lvl7pPr>
            <a:lvl8pPr>
              <a:defRPr sz="3181"/>
            </a:lvl8pPr>
            <a:lvl9pPr>
              <a:defRPr sz="3181"/>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1056296" y="3272314"/>
            <a:ext cx="4946017" cy="6062366"/>
          </a:xfrm>
        </p:spPr>
        <p:txBody>
          <a:bodyPr/>
          <a:lstStyle>
            <a:lvl1pPr marL="0" indent="0">
              <a:buNone/>
              <a:defRPr sz="2545"/>
            </a:lvl1pPr>
            <a:lvl2pPr marL="727177" indent="0">
              <a:buNone/>
              <a:defRPr sz="2227"/>
            </a:lvl2pPr>
            <a:lvl3pPr marL="1454353" indent="0">
              <a:buNone/>
              <a:defRPr sz="1909"/>
            </a:lvl3pPr>
            <a:lvl4pPr marL="2181530" indent="0">
              <a:buNone/>
              <a:defRPr sz="1591"/>
            </a:lvl4pPr>
            <a:lvl5pPr marL="2908706" indent="0">
              <a:buNone/>
              <a:defRPr sz="1591"/>
            </a:lvl5pPr>
            <a:lvl6pPr marL="3635883" indent="0">
              <a:buNone/>
              <a:defRPr sz="1591"/>
            </a:lvl6pPr>
            <a:lvl7pPr marL="4363060" indent="0">
              <a:buNone/>
              <a:defRPr sz="1591"/>
            </a:lvl7pPr>
            <a:lvl8pPr marL="5090236" indent="0">
              <a:buNone/>
              <a:defRPr sz="1591"/>
            </a:lvl8pPr>
            <a:lvl9pPr marL="5817413" indent="0">
              <a:buNone/>
              <a:defRPr sz="1591"/>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1FCFF146-B346-4D76-BFB0-5BD1C9243EAE}" type="datetimeFigureOut">
              <a:rPr lang="de-DE" smtClean="0"/>
              <a:t>23.05.2025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41CFC9FD-17E3-49D3-B244-9A5F9C82063C}" type="slidenum">
              <a:rPr lang="de-DE" smtClean="0"/>
              <a:t>‹Nr.›</a:t>
            </a:fld>
            <a:endParaRPr lang="de-DE"/>
          </a:p>
        </p:txBody>
      </p:sp>
    </p:spTree>
    <p:extLst>
      <p:ext uri="{BB962C8B-B14F-4D97-AF65-F5344CB8AC3E}">
        <p14:creationId xmlns:p14="http://schemas.microsoft.com/office/powerpoint/2010/main" val="3662263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056296" y="727181"/>
            <a:ext cx="4946017" cy="2545133"/>
          </a:xfrm>
        </p:spPr>
        <p:txBody>
          <a:bodyPr anchor="b"/>
          <a:lstStyle>
            <a:lvl1pPr>
              <a:defRPr sz="509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6519479" y="1570511"/>
            <a:ext cx="7763470" cy="7751546"/>
          </a:xfrm>
        </p:spPr>
        <p:txBody>
          <a:bodyPr anchor="t"/>
          <a:lstStyle>
            <a:lvl1pPr marL="0" indent="0">
              <a:buNone/>
              <a:defRPr sz="5090"/>
            </a:lvl1pPr>
            <a:lvl2pPr marL="727177" indent="0">
              <a:buNone/>
              <a:defRPr sz="4453"/>
            </a:lvl2pPr>
            <a:lvl3pPr marL="1454353" indent="0">
              <a:buNone/>
              <a:defRPr sz="3817"/>
            </a:lvl3pPr>
            <a:lvl4pPr marL="2181530" indent="0">
              <a:buNone/>
              <a:defRPr sz="3181"/>
            </a:lvl4pPr>
            <a:lvl5pPr marL="2908706" indent="0">
              <a:buNone/>
              <a:defRPr sz="3181"/>
            </a:lvl5pPr>
            <a:lvl6pPr marL="3635883" indent="0">
              <a:buNone/>
              <a:defRPr sz="3181"/>
            </a:lvl6pPr>
            <a:lvl7pPr marL="4363060" indent="0">
              <a:buNone/>
              <a:defRPr sz="3181"/>
            </a:lvl7pPr>
            <a:lvl8pPr marL="5090236" indent="0">
              <a:buNone/>
              <a:defRPr sz="3181"/>
            </a:lvl8pPr>
            <a:lvl9pPr marL="5817413" indent="0">
              <a:buNone/>
              <a:defRPr sz="3181"/>
            </a:lvl9pPr>
          </a:lstStyle>
          <a:p>
            <a:r>
              <a:rPr lang="de-DE"/>
              <a:t>Bild durch Klicken auf Symbol hinzufügen</a:t>
            </a:r>
            <a:endParaRPr lang="en-US" dirty="0"/>
          </a:p>
        </p:txBody>
      </p:sp>
      <p:sp>
        <p:nvSpPr>
          <p:cNvPr id="4" name="Text Placeholder 3"/>
          <p:cNvSpPr>
            <a:spLocks noGrp="1"/>
          </p:cNvSpPr>
          <p:nvPr>
            <p:ph type="body" sz="half" idx="2"/>
          </p:nvPr>
        </p:nvSpPr>
        <p:spPr>
          <a:xfrm>
            <a:off x="1056296" y="3272314"/>
            <a:ext cx="4946017" cy="6062366"/>
          </a:xfrm>
        </p:spPr>
        <p:txBody>
          <a:bodyPr/>
          <a:lstStyle>
            <a:lvl1pPr marL="0" indent="0">
              <a:buNone/>
              <a:defRPr sz="2545"/>
            </a:lvl1pPr>
            <a:lvl2pPr marL="727177" indent="0">
              <a:buNone/>
              <a:defRPr sz="2227"/>
            </a:lvl2pPr>
            <a:lvl3pPr marL="1454353" indent="0">
              <a:buNone/>
              <a:defRPr sz="1909"/>
            </a:lvl3pPr>
            <a:lvl4pPr marL="2181530" indent="0">
              <a:buNone/>
              <a:defRPr sz="1591"/>
            </a:lvl4pPr>
            <a:lvl5pPr marL="2908706" indent="0">
              <a:buNone/>
              <a:defRPr sz="1591"/>
            </a:lvl5pPr>
            <a:lvl6pPr marL="3635883" indent="0">
              <a:buNone/>
              <a:defRPr sz="1591"/>
            </a:lvl6pPr>
            <a:lvl7pPr marL="4363060" indent="0">
              <a:buNone/>
              <a:defRPr sz="1591"/>
            </a:lvl7pPr>
            <a:lvl8pPr marL="5090236" indent="0">
              <a:buNone/>
              <a:defRPr sz="1591"/>
            </a:lvl8pPr>
            <a:lvl9pPr marL="5817413" indent="0">
              <a:buNone/>
              <a:defRPr sz="1591"/>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1FCFF146-B346-4D76-BFB0-5BD1C9243EAE}" type="datetimeFigureOut">
              <a:rPr lang="de-DE" smtClean="0"/>
              <a:t>23.05.2025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41CFC9FD-17E3-49D3-B244-9A5F9C82063C}" type="slidenum">
              <a:rPr lang="de-DE" smtClean="0"/>
              <a:t>‹Nr.›</a:t>
            </a:fld>
            <a:endParaRPr lang="de-DE"/>
          </a:p>
        </p:txBody>
      </p:sp>
    </p:spTree>
    <p:extLst>
      <p:ext uri="{BB962C8B-B14F-4D97-AF65-F5344CB8AC3E}">
        <p14:creationId xmlns:p14="http://schemas.microsoft.com/office/powerpoint/2010/main" val="1459151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54299" y="580737"/>
            <a:ext cx="13226653" cy="2108320"/>
          </a:xfrm>
          <a:prstGeom prst="rect">
            <a:avLst/>
          </a:prstGeom>
        </p:spPr>
        <p:txBody>
          <a:bodyPr vert="horz" lIns="91440" tIns="45720" rIns="91440" bIns="45720" rtlCol="0" anchor="ctr">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1054299" y="2903673"/>
            <a:ext cx="13226653" cy="6920844"/>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1054299" y="10109836"/>
            <a:ext cx="3450431" cy="580735"/>
          </a:xfrm>
          <a:prstGeom prst="rect">
            <a:avLst/>
          </a:prstGeom>
        </p:spPr>
        <p:txBody>
          <a:bodyPr vert="horz" lIns="91440" tIns="45720" rIns="91440" bIns="45720" rtlCol="0" anchor="ctr"/>
          <a:lstStyle>
            <a:lvl1pPr algn="l">
              <a:defRPr sz="1909">
                <a:solidFill>
                  <a:schemeClr val="tx1">
                    <a:tint val="75000"/>
                  </a:schemeClr>
                </a:solidFill>
              </a:defRPr>
            </a:lvl1pPr>
          </a:lstStyle>
          <a:p>
            <a:fld id="{1FCFF146-B346-4D76-BFB0-5BD1C9243EAE}" type="datetimeFigureOut">
              <a:rPr lang="de-DE" smtClean="0"/>
              <a:t>23.05.2025</a:t>
            </a:fld>
            <a:endParaRPr lang="de-DE"/>
          </a:p>
        </p:txBody>
      </p:sp>
      <p:sp>
        <p:nvSpPr>
          <p:cNvPr id="5" name="Footer Placeholder 4"/>
          <p:cNvSpPr>
            <a:spLocks noGrp="1"/>
          </p:cNvSpPr>
          <p:nvPr>
            <p:ph type="ftr" sz="quarter" idx="3"/>
          </p:nvPr>
        </p:nvSpPr>
        <p:spPr>
          <a:xfrm>
            <a:off x="5079802" y="10109836"/>
            <a:ext cx="5175647" cy="580735"/>
          </a:xfrm>
          <a:prstGeom prst="rect">
            <a:avLst/>
          </a:prstGeom>
        </p:spPr>
        <p:txBody>
          <a:bodyPr vert="horz" lIns="91440" tIns="45720" rIns="91440" bIns="45720" rtlCol="0" anchor="ctr"/>
          <a:lstStyle>
            <a:lvl1pPr algn="ctr">
              <a:defRPr sz="1909">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10830520" y="10109836"/>
            <a:ext cx="3450431" cy="580735"/>
          </a:xfrm>
          <a:prstGeom prst="rect">
            <a:avLst/>
          </a:prstGeom>
        </p:spPr>
        <p:txBody>
          <a:bodyPr vert="horz" lIns="91440" tIns="45720" rIns="91440" bIns="45720" rtlCol="0" anchor="ctr"/>
          <a:lstStyle>
            <a:lvl1pPr algn="r">
              <a:defRPr sz="1909">
                <a:solidFill>
                  <a:schemeClr val="tx1">
                    <a:tint val="75000"/>
                  </a:schemeClr>
                </a:solidFill>
              </a:defRPr>
            </a:lvl1pPr>
          </a:lstStyle>
          <a:p>
            <a:fld id="{41CFC9FD-17E3-49D3-B244-9A5F9C82063C}" type="slidenum">
              <a:rPr lang="de-DE" smtClean="0"/>
              <a:t>‹Nr.›</a:t>
            </a:fld>
            <a:endParaRPr lang="de-DE"/>
          </a:p>
        </p:txBody>
      </p:sp>
    </p:spTree>
    <p:extLst>
      <p:ext uri="{BB962C8B-B14F-4D97-AF65-F5344CB8AC3E}">
        <p14:creationId xmlns:p14="http://schemas.microsoft.com/office/powerpoint/2010/main" val="33416352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54353" rtl="0" eaLnBrk="1" latinLnBrk="0" hangingPunct="1">
        <a:lnSpc>
          <a:spcPct val="90000"/>
        </a:lnSpc>
        <a:spcBef>
          <a:spcPct val="0"/>
        </a:spcBef>
        <a:buNone/>
        <a:defRPr sz="6998" kern="1200">
          <a:solidFill>
            <a:schemeClr val="tx1"/>
          </a:solidFill>
          <a:latin typeface="+mj-lt"/>
          <a:ea typeface="+mj-ea"/>
          <a:cs typeface="+mj-cs"/>
        </a:defRPr>
      </a:lvl1pPr>
    </p:titleStyle>
    <p:bodyStyle>
      <a:lvl1pPr marL="363588" indent="-363588" algn="l" defTabSz="1454353" rtl="0" eaLnBrk="1" latinLnBrk="0" hangingPunct="1">
        <a:lnSpc>
          <a:spcPct val="90000"/>
        </a:lnSpc>
        <a:spcBef>
          <a:spcPts val="1591"/>
        </a:spcBef>
        <a:buFont typeface="Arial" panose="020B0604020202020204" pitchFamily="34" charset="0"/>
        <a:buChar char="•"/>
        <a:defRPr sz="4453" kern="1200">
          <a:solidFill>
            <a:schemeClr val="tx1"/>
          </a:solidFill>
          <a:latin typeface="+mn-lt"/>
          <a:ea typeface="+mn-ea"/>
          <a:cs typeface="+mn-cs"/>
        </a:defRPr>
      </a:lvl1pPr>
      <a:lvl2pPr marL="1090765" indent="-363588" algn="l" defTabSz="1454353" rtl="0" eaLnBrk="1" latinLnBrk="0" hangingPunct="1">
        <a:lnSpc>
          <a:spcPct val="90000"/>
        </a:lnSpc>
        <a:spcBef>
          <a:spcPts val="795"/>
        </a:spcBef>
        <a:buFont typeface="Arial" panose="020B0604020202020204" pitchFamily="34" charset="0"/>
        <a:buChar char="•"/>
        <a:defRPr sz="3817" kern="1200">
          <a:solidFill>
            <a:schemeClr val="tx1"/>
          </a:solidFill>
          <a:latin typeface="+mn-lt"/>
          <a:ea typeface="+mn-ea"/>
          <a:cs typeface="+mn-cs"/>
        </a:defRPr>
      </a:lvl2pPr>
      <a:lvl3pPr marL="1817942" indent="-363588" algn="l" defTabSz="1454353" rtl="0" eaLnBrk="1" latinLnBrk="0" hangingPunct="1">
        <a:lnSpc>
          <a:spcPct val="90000"/>
        </a:lnSpc>
        <a:spcBef>
          <a:spcPts val="795"/>
        </a:spcBef>
        <a:buFont typeface="Arial" panose="020B0604020202020204" pitchFamily="34" charset="0"/>
        <a:buChar char="•"/>
        <a:defRPr sz="3181" kern="1200">
          <a:solidFill>
            <a:schemeClr val="tx1"/>
          </a:solidFill>
          <a:latin typeface="+mn-lt"/>
          <a:ea typeface="+mn-ea"/>
          <a:cs typeface="+mn-cs"/>
        </a:defRPr>
      </a:lvl3pPr>
      <a:lvl4pPr marL="2545118" indent="-363588" algn="l" defTabSz="1454353" rtl="0" eaLnBrk="1" latinLnBrk="0" hangingPunct="1">
        <a:lnSpc>
          <a:spcPct val="90000"/>
        </a:lnSpc>
        <a:spcBef>
          <a:spcPts val="795"/>
        </a:spcBef>
        <a:buFont typeface="Arial" panose="020B0604020202020204" pitchFamily="34" charset="0"/>
        <a:buChar char="•"/>
        <a:defRPr sz="2863" kern="1200">
          <a:solidFill>
            <a:schemeClr val="tx1"/>
          </a:solidFill>
          <a:latin typeface="+mn-lt"/>
          <a:ea typeface="+mn-ea"/>
          <a:cs typeface="+mn-cs"/>
        </a:defRPr>
      </a:lvl4pPr>
      <a:lvl5pPr marL="3272295" indent="-363588" algn="l" defTabSz="1454353" rtl="0" eaLnBrk="1" latinLnBrk="0" hangingPunct="1">
        <a:lnSpc>
          <a:spcPct val="90000"/>
        </a:lnSpc>
        <a:spcBef>
          <a:spcPts val="795"/>
        </a:spcBef>
        <a:buFont typeface="Arial" panose="020B0604020202020204" pitchFamily="34" charset="0"/>
        <a:buChar char="•"/>
        <a:defRPr sz="2863" kern="1200">
          <a:solidFill>
            <a:schemeClr val="tx1"/>
          </a:solidFill>
          <a:latin typeface="+mn-lt"/>
          <a:ea typeface="+mn-ea"/>
          <a:cs typeface="+mn-cs"/>
        </a:defRPr>
      </a:lvl5pPr>
      <a:lvl6pPr marL="3999471" indent="-363588" algn="l" defTabSz="1454353" rtl="0" eaLnBrk="1" latinLnBrk="0" hangingPunct="1">
        <a:lnSpc>
          <a:spcPct val="90000"/>
        </a:lnSpc>
        <a:spcBef>
          <a:spcPts val="795"/>
        </a:spcBef>
        <a:buFont typeface="Arial" panose="020B0604020202020204" pitchFamily="34" charset="0"/>
        <a:buChar char="•"/>
        <a:defRPr sz="2863" kern="1200">
          <a:solidFill>
            <a:schemeClr val="tx1"/>
          </a:solidFill>
          <a:latin typeface="+mn-lt"/>
          <a:ea typeface="+mn-ea"/>
          <a:cs typeface="+mn-cs"/>
        </a:defRPr>
      </a:lvl6pPr>
      <a:lvl7pPr marL="4726648" indent="-363588" algn="l" defTabSz="1454353" rtl="0" eaLnBrk="1" latinLnBrk="0" hangingPunct="1">
        <a:lnSpc>
          <a:spcPct val="90000"/>
        </a:lnSpc>
        <a:spcBef>
          <a:spcPts val="795"/>
        </a:spcBef>
        <a:buFont typeface="Arial" panose="020B0604020202020204" pitchFamily="34" charset="0"/>
        <a:buChar char="•"/>
        <a:defRPr sz="2863" kern="1200">
          <a:solidFill>
            <a:schemeClr val="tx1"/>
          </a:solidFill>
          <a:latin typeface="+mn-lt"/>
          <a:ea typeface="+mn-ea"/>
          <a:cs typeface="+mn-cs"/>
        </a:defRPr>
      </a:lvl7pPr>
      <a:lvl8pPr marL="5453825" indent="-363588" algn="l" defTabSz="1454353" rtl="0" eaLnBrk="1" latinLnBrk="0" hangingPunct="1">
        <a:lnSpc>
          <a:spcPct val="90000"/>
        </a:lnSpc>
        <a:spcBef>
          <a:spcPts val="795"/>
        </a:spcBef>
        <a:buFont typeface="Arial" panose="020B0604020202020204" pitchFamily="34" charset="0"/>
        <a:buChar char="•"/>
        <a:defRPr sz="2863" kern="1200">
          <a:solidFill>
            <a:schemeClr val="tx1"/>
          </a:solidFill>
          <a:latin typeface="+mn-lt"/>
          <a:ea typeface="+mn-ea"/>
          <a:cs typeface="+mn-cs"/>
        </a:defRPr>
      </a:lvl8pPr>
      <a:lvl9pPr marL="6181001" indent="-363588" algn="l" defTabSz="1454353" rtl="0" eaLnBrk="1" latinLnBrk="0" hangingPunct="1">
        <a:lnSpc>
          <a:spcPct val="90000"/>
        </a:lnSpc>
        <a:spcBef>
          <a:spcPts val="795"/>
        </a:spcBef>
        <a:buFont typeface="Arial" panose="020B0604020202020204" pitchFamily="34" charset="0"/>
        <a:buChar char="•"/>
        <a:defRPr sz="2863" kern="1200">
          <a:solidFill>
            <a:schemeClr val="tx1"/>
          </a:solidFill>
          <a:latin typeface="+mn-lt"/>
          <a:ea typeface="+mn-ea"/>
          <a:cs typeface="+mn-cs"/>
        </a:defRPr>
      </a:lvl9pPr>
    </p:bodyStyle>
    <p:otherStyle>
      <a:defPPr>
        <a:defRPr lang="en-US"/>
      </a:defPPr>
      <a:lvl1pPr marL="0" algn="l" defTabSz="1454353" rtl="0" eaLnBrk="1" latinLnBrk="0" hangingPunct="1">
        <a:defRPr sz="2863" kern="1200">
          <a:solidFill>
            <a:schemeClr val="tx1"/>
          </a:solidFill>
          <a:latin typeface="+mn-lt"/>
          <a:ea typeface="+mn-ea"/>
          <a:cs typeface="+mn-cs"/>
        </a:defRPr>
      </a:lvl1pPr>
      <a:lvl2pPr marL="727177" algn="l" defTabSz="1454353" rtl="0" eaLnBrk="1" latinLnBrk="0" hangingPunct="1">
        <a:defRPr sz="2863" kern="1200">
          <a:solidFill>
            <a:schemeClr val="tx1"/>
          </a:solidFill>
          <a:latin typeface="+mn-lt"/>
          <a:ea typeface="+mn-ea"/>
          <a:cs typeface="+mn-cs"/>
        </a:defRPr>
      </a:lvl2pPr>
      <a:lvl3pPr marL="1454353" algn="l" defTabSz="1454353" rtl="0" eaLnBrk="1" latinLnBrk="0" hangingPunct="1">
        <a:defRPr sz="2863" kern="1200">
          <a:solidFill>
            <a:schemeClr val="tx1"/>
          </a:solidFill>
          <a:latin typeface="+mn-lt"/>
          <a:ea typeface="+mn-ea"/>
          <a:cs typeface="+mn-cs"/>
        </a:defRPr>
      </a:lvl3pPr>
      <a:lvl4pPr marL="2181530" algn="l" defTabSz="1454353" rtl="0" eaLnBrk="1" latinLnBrk="0" hangingPunct="1">
        <a:defRPr sz="2863" kern="1200">
          <a:solidFill>
            <a:schemeClr val="tx1"/>
          </a:solidFill>
          <a:latin typeface="+mn-lt"/>
          <a:ea typeface="+mn-ea"/>
          <a:cs typeface="+mn-cs"/>
        </a:defRPr>
      </a:lvl4pPr>
      <a:lvl5pPr marL="2908706" algn="l" defTabSz="1454353" rtl="0" eaLnBrk="1" latinLnBrk="0" hangingPunct="1">
        <a:defRPr sz="2863" kern="1200">
          <a:solidFill>
            <a:schemeClr val="tx1"/>
          </a:solidFill>
          <a:latin typeface="+mn-lt"/>
          <a:ea typeface="+mn-ea"/>
          <a:cs typeface="+mn-cs"/>
        </a:defRPr>
      </a:lvl5pPr>
      <a:lvl6pPr marL="3635883" algn="l" defTabSz="1454353" rtl="0" eaLnBrk="1" latinLnBrk="0" hangingPunct="1">
        <a:defRPr sz="2863" kern="1200">
          <a:solidFill>
            <a:schemeClr val="tx1"/>
          </a:solidFill>
          <a:latin typeface="+mn-lt"/>
          <a:ea typeface="+mn-ea"/>
          <a:cs typeface="+mn-cs"/>
        </a:defRPr>
      </a:lvl6pPr>
      <a:lvl7pPr marL="4363060" algn="l" defTabSz="1454353" rtl="0" eaLnBrk="1" latinLnBrk="0" hangingPunct="1">
        <a:defRPr sz="2863" kern="1200">
          <a:solidFill>
            <a:schemeClr val="tx1"/>
          </a:solidFill>
          <a:latin typeface="+mn-lt"/>
          <a:ea typeface="+mn-ea"/>
          <a:cs typeface="+mn-cs"/>
        </a:defRPr>
      </a:lvl7pPr>
      <a:lvl8pPr marL="5090236" algn="l" defTabSz="1454353" rtl="0" eaLnBrk="1" latinLnBrk="0" hangingPunct="1">
        <a:defRPr sz="2863" kern="1200">
          <a:solidFill>
            <a:schemeClr val="tx1"/>
          </a:solidFill>
          <a:latin typeface="+mn-lt"/>
          <a:ea typeface="+mn-ea"/>
          <a:cs typeface="+mn-cs"/>
        </a:defRPr>
      </a:lvl8pPr>
      <a:lvl9pPr marL="5817413" algn="l" defTabSz="1454353" rtl="0" eaLnBrk="1" latinLnBrk="0" hangingPunct="1">
        <a:defRPr sz="28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wmf"/><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hyperlink" Target="https://gesundheit-soziales-bildung-bb.verdi.de/mein-arbeitsplatz/hochschulen/++co++2582af80-0ef5-11f0-9f1c-bde596f2fffd" TargetMode="External"/><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hyperlink" Target="mailto:fb-c.bb@verdi.de" TargetMode="External"/><Relationship Id="rId5" Type="http://schemas.openxmlformats.org/officeDocument/2006/relationships/image" Target="../media/image8.wmf"/><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 name="Grafik 89"/>
          <p:cNvPicPr>
            <a:picLocks noChangeAspect="1"/>
          </p:cNvPicPr>
          <p:nvPr/>
        </p:nvPicPr>
        <p:blipFill rotWithShape="1">
          <a:blip r:embed="rId2" cstate="print">
            <a:extLst>
              <a:ext uri="{28A0092B-C50C-407E-A947-70E740481C1C}">
                <a14:useLocalDpi xmlns:a14="http://schemas.microsoft.com/office/drawing/2010/main" val="0"/>
              </a:ext>
            </a:extLst>
          </a:blip>
          <a:srcRect t="10551" b="19551"/>
          <a:stretch/>
        </p:blipFill>
        <p:spPr>
          <a:xfrm>
            <a:off x="7691453" y="34699"/>
            <a:ext cx="7643797" cy="3008539"/>
          </a:xfrm>
          <a:prstGeom prst="rect">
            <a:avLst/>
          </a:prstGeom>
        </p:spPr>
      </p:pic>
      <p:pic>
        <p:nvPicPr>
          <p:cNvPr id="37" name="Grafik 36">
            <a:extLst>
              <a:ext uri="{FF2B5EF4-FFF2-40B4-BE49-F238E27FC236}">
                <a16:creationId xmlns:a16="http://schemas.microsoft.com/office/drawing/2014/main" id="{4601AC62-799F-864E-B6C0-0381B7BCC9D4}"/>
              </a:ext>
            </a:extLst>
          </p:cNvPr>
          <p:cNvPicPr>
            <a:picLocks noChangeAspect="1"/>
          </p:cNvPicPr>
          <p:nvPr/>
        </p:nvPicPr>
        <p:blipFill>
          <a:blip r:embed="rId3"/>
          <a:stretch>
            <a:fillRect/>
          </a:stretch>
        </p:blipFill>
        <p:spPr>
          <a:xfrm>
            <a:off x="13844436" y="112787"/>
            <a:ext cx="1235996" cy="1219944"/>
          </a:xfrm>
          <a:prstGeom prst="rect">
            <a:avLst/>
          </a:prstGeom>
        </p:spPr>
      </p:pic>
      <p:sp>
        <p:nvSpPr>
          <p:cNvPr id="41" name="Textfeld 40"/>
          <p:cNvSpPr txBox="1"/>
          <p:nvPr/>
        </p:nvSpPr>
        <p:spPr>
          <a:xfrm>
            <a:off x="13777517" y="3088338"/>
            <a:ext cx="1406154" cy="338554"/>
          </a:xfrm>
          <a:prstGeom prst="rect">
            <a:avLst/>
          </a:prstGeom>
          <a:noFill/>
        </p:spPr>
        <p:txBody>
          <a:bodyPr wrap="none" rtlCol="0">
            <a:spAutoFit/>
          </a:bodyPr>
          <a:lstStyle/>
          <a:p>
            <a:r>
              <a:rPr lang="de-DE" sz="1600" b="1" dirty="0">
                <a:latin typeface="Frutiger 45 Light" panose="020B0500000000000000" pitchFamily="34" charset="0"/>
              </a:rPr>
              <a:t>23. Mai 2025</a:t>
            </a:r>
          </a:p>
        </p:txBody>
      </p:sp>
      <p:pic>
        <p:nvPicPr>
          <p:cNvPr id="46" name="Grafik 45">
            <a:extLst>
              <a:ext uri="{FF2B5EF4-FFF2-40B4-BE49-F238E27FC236}">
                <a16:creationId xmlns:a16="http://schemas.microsoft.com/office/drawing/2014/main" id="{A47ADBEF-02EE-FF60-7C96-9E16F309B08D}"/>
              </a:ext>
            </a:extLst>
          </p:cNvPr>
          <p:cNvPicPr>
            <a:picLocks noChangeAspect="1"/>
          </p:cNvPicPr>
          <p:nvPr/>
        </p:nvPicPr>
        <p:blipFill>
          <a:blip r:embed="rId4"/>
          <a:stretch>
            <a:fillRect/>
          </a:stretch>
        </p:blipFill>
        <p:spPr>
          <a:xfrm>
            <a:off x="11994382" y="9512300"/>
            <a:ext cx="3353555" cy="1395413"/>
          </a:xfrm>
          <a:prstGeom prst="rect">
            <a:avLst/>
          </a:prstGeom>
        </p:spPr>
      </p:pic>
      <p:sp>
        <p:nvSpPr>
          <p:cNvPr id="47" name="Textfeld 46"/>
          <p:cNvSpPr txBox="1"/>
          <p:nvPr/>
        </p:nvSpPr>
        <p:spPr>
          <a:xfrm>
            <a:off x="12173287" y="9963359"/>
            <a:ext cx="1497872" cy="646331"/>
          </a:xfrm>
          <a:prstGeom prst="rect">
            <a:avLst/>
          </a:prstGeom>
          <a:noFill/>
        </p:spPr>
        <p:txBody>
          <a:bodyPr wrap="square" rtlCol="0">
            <a:spAutoFit/>
          </a:bodyPr>
          <a:lstStyle/>
          <a:p>
            <a:r>
              <a:rPr lang="de-DE" sz="1200" b="1" dirty="0">
                <a:solidFill>
                  <a:schemeClr val="bg1"/>
                </a:solidFill>
                <a:latin typeface="Frutiger 45 Light" panose="020B0500000000000000" pitchFamily="34" charset="0"/>
              </a:rPr>
              <a:t>Vereinte</a:t>
            </a:r>
            <a:br>
              <a:rPr lang="de-DE" sz="1200" b="1" dirty="0">
                <a:solidFill>
                  <a:schemeClr val="bg1"/>
                </a:solidFill>
                <a:latin typeface="Frutiger 45 Light" panose="020B0500000000000000" pitchFamily="34" charset="0"/>
              </a:rPr>
            </a:br>
            <a:r>
              <a:rPr lang="de-DE" sz="1200" b="1" dirty="0">
                <a:solidFill>
                  <a:schemeClr val="bg1"/>
                </a:solidFill>
                <a:latin typeface="Frutiger 45 Light" panose="020B0500000000000000" pitchFamily="34" charset="0"/>
              </a:rPr>
              <a:t>Dienstleistungs-</a:t>
            </a:r>
            <a:br>
              <a:rPr lang="de-DE" sz="1200" b="1" dirty="0">
                <a:solidFill>
                  <a:schemeClr val="bg1"/>
                </a:solidFill>
                <a:latin typeface="Frutiger 45 Light" panose="020B0500000000000000" pitchFamily="34" charset="0"/>
              </a:rPr>
            </a:br>
            <a:r>
              <a:rPr lang="de-DE" sz="1200" b="1" dirty="0" err="1">
                <a:solidFill>
                  <a:schemeClr val="bg1"/>
                </a:solidFill>
                <a:latin typeface="Frutiger 45 Light" panose="020B0500000000000000" pitchFamily="34" charset="0"/>
              </a:rPr>
              <a:t>gewerkschaft</a:t>
            </a:r>
            <a:endParaRPr lang="de-DE" sz="1200" b="1" dirty="0">
              <a:solidFill>
                <a:schemeClr val="bg1"/>
              </a:solidFill>
              <a:latin typeface="Frutiger 45 Light" panose="020B0500000000000000" pitchFamily="34" charset="0"/>
            </a:endParaRPr>
          </a:p>
        </p:txBody>
      </p:sp>
      <p:pic>
        <p:nvPicPr>
          <p:cNvPr id="83" name="Grafik 82">
            <a:extLst>
              <a:ext uri="{FF2B5EF4-FFF2-40B4-BE49-F238E27FC236}">
                <a16:creationId xmlns:a16="http://schemas.microsoft.com/office/drawing/2014/main" id="{4601AC62-799F-864E-B6C0-0381B7BCC9D4}"/>
              </a:ext>
            </a:extLst>
          </p:cNvPr>
          <p:cNvPicPr>
            <a:picLocks noChangeAspect="1"/>
          </p:cNvPicPr>
          <p:nvPr/>
        </p:nvPicPr>
        <p:blipFill>
          <a:blip r:embed="rId3"/>
          <a:stretch>
            <a:fillRect/>
          </a:stretch>
        </p:blipFill>
        <p:spPr>
          <a:xfrm>
            <a:off x="6164726" y="120137"/>
            <a:ext cx="1235996" cy="1219944"/>
          </a:xfrm>
          <a:prstGeom prst="rect">
            <a:avLst/>
          </a:prstGeom>
        </p:spPr>
      </p:pic>
      <p:sp>
        <p:nvSpPr>
          <p:cNvPr id="85" name="Textfeld 84"/>
          <p:cNvSpPr txBox="1"/>
          <p:nvPr/>
        </p:nvSpPr>
        <p:spPr>
          <a:xfrm>
            <a:off x="7691453" y="3329112"/>
            <a:ext cx="7656483" cy="461665"/>
          </a:xfrm>
          <a:prstGeom prst="rect">
            <a:avLst/>
          </a:prstGeom>
          <a:noFill/>
        </p:spPr>
        <p:txBody>
          <a:bodyPr wrap="square" rtlCol="0">
            <a:spAutoFit/>
          </a:bodyPr>
          <a:lstStyle/>
          <a:p>
            <a:pPr algn="ctr"/>
            <a:r>
              <a:rPr lang="de-DE" sz="2400" b="1" dirty="0">
                <a:solidFill>
                  <a:srgbClr val="E50245"/>
                </a:solidFill>
                <a:latin typeface="Frutiger 45 Light" panose="020B0500000000000000" pitchFamily="34" charset="0"/>
              </a:rPr>
              <a:t>TARIFINFO HAUPTSTADTZULAGE.</a:t>
            </a:r>
          </a:p>
        </p:txBody>
      </p:sp>
      <p:sp>
        <p:nvSpPr>
          <p:cNvPr id="94" name="Rechteck 24"/>
          <p:cNvSpPr/>
          <p:nvPr/>
        </p:nvSpPr>
        <p:spPr>
          <a:xfrm>
            <a:off x="-3554" y="8250097"/>
            <a:ext cx="5761417" cy="2657616"/>
          </a:xfrm>
          <a:custGeom>
            <a:avLst/>
            <a:gdLst>
              <a:gd name="connsiteX0" fmla="*/ 0 w 2790071"/>
              <a:gd name="connsiteY0" fmla="*/ 0 h 3991045"/>
              <a:gd name="connsiteX1" fmla="*/ 2790071 w 2790071"/>
              <a:gd name="connsiteY1" fmla="*/ 0 h 3991045"/>
              <a:gd name="connsiteX2" fmla="*/ 2790071 w 2790071"/>
              <a:gd name="connsiteY2" fmla="*/ 3991045 h 3991045"/>
              <a:gd name="connsiteX3" fmla="*/ 0 w 2790071"/>
              <a:gd name="connsiteY3" fmla="*/ 3991045 h 3991045"/>
              <a:gd name="connsiteX4" fmla="*/ 0 w 2790071"/>
              <a:gd name="connsiteY4" fmla="*/ 0 h 3991045"/>
              <a:gd name="connsiteX0" fmla="*/ 0 w 2790071"/>
              <a:gd name="connsiteY0" fmla="*/ 0 h 3991045"/>
              <a:gd name="connsiteX1" fmla="*/ 2790071 w 2790071"/>
              <a:gd name="connsiteY1" fmla="*/ 371475 h 3991045"/>
              <a:gd name="connsiteX2" fmla="*/ 2790071 w 2790071"/>
              <a:gd name="connsiteY2" fmla="*/ 3991045 h 3991045"/>
              <a:gd name="connsiteX3" fmla="*/ 0 w 2790071"/>
              <a:gd name="connsiteY3" fmla="*/ 3991045 h 3991045"/>
              <a:gd name="connsiteX4" fmla="*/ 0 w 2790071"/>
              <a:gd name="connsiteY4" fmla="*/ 0 h 3991045"/>
              <a:gd name="connsiteX0" fmla="*/ 0 w 2790071"/>
              <a:gd name="connsiteY0" fmla="*/ 0 h 3991045"/>
              <a:gd name="connsiteX1" fmla="*/ 2790071 w 2790071"/>
              <a:gd name="connsiteY1" fmla="*/ 371475 h 3991045"/>
              <a:gd name="connsiteX2" fmla="*/ 2418596 w 2790071"/>
              <a:gd name="connsiteY2" fmla="*/ 3991045 h 3991045"/>
              <a:gd name="connsiteX3" fmla="*/ 0 w 2790071"/>
              <a:gd name="connsiteY3" fmla="*/ 3991045 h 3991045"/>
              <a:gd name="connsiteX4" fmla="*/ 0 w 2790071"/>
              <a:gd name="connsiteY4" fmla="*/ 0 h 3991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0071" h="3991045">
                <a:moveTo>
                  <a:pt x="0" y="0"/>
                </a:moveTo>
                <a:lnTo>
                  <a:pt x="2790071" y="371475"/>
                </a:lnTo>
                <a:lnTo>
                  <a:pt x="2418596" y="3991045"/>
                </a:lnTo>
                <a:lnTo>
                  <a:pt x="0" y="3991045"/>
                </a:lnTo>
                <a:lnTo>
                  <a:pt x="0" y="0"/>
                </a:lnTo>
                <a:close/>
              </a:path>
            </a:pathLst>
          </a:custGeom>
          <a:solidFill>
            <a:srgbClr val="E700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Grafik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48116" y="24789"/>
            <a:ext cx="2481672" cy="1395940"/>
          </a:xfrm>
          <a:prstGeom prst="rect">
            <a:avLst/>
          </a:prstGeom>
        </p:spPr>
      </p:pic>
      <p:pic>
        <p:nvPicPr>
          <p:cNvPr id="29" name="Grafik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54" y="-17896"/>
            <a:ext cx="2481672" cy="1395940"/>
          </a:xfrm>
          <a:prstGeom prst="rect">
            <a:avLst/>
          </a:prstGeom>
        </p:spPr>
      </p:pic>
      <p:sp>
        <p:nvSpPr>
          <p:cNvPr id="10" name="Rechteck 9">
            <a:extLst>
              <a:ext uri="{FF2B5EF4-FFF2-40B4-BE49-F238E27FC236}">
                <a16:creationId xmlns:a16="http://schemas.microsoft.com/office/drawing/2014/main" id="{BC351362-F35B-CB89-E334-F58C3B562B38}"/>
              </a:ext>
            </a:extLst>
          </p:cNvPr>
          <p:cNvSpPr/>
          <p:nvPr/>
        </p:nvSpPr>
        <p:spPr>
          <a:xfrm>
            <a:off x="7691452" y="3818490"/>
            <a:ext cx="7656483" cy="674928"/>
          </a:xfrm>
          <a:prstGeom prst="rect">
            <a:avLst/>
          </a:prstGeom>
        </p:spPr>
        <p:txBody>
          <a:bodyPr wrap="square">
            <a:spAutoFit/>
          </a:bodyPr>
          <a:lstStyle/>
          <a:p>
            <a:pPr>
              <a:lnSpc>
                <a:spcPct val="107000"/>
              </a:lnSpc>
              <a:spcAft>
                <a:spcPts val="800"/>
              </a:spcAft>
            </a:pPr>
            <a:r>
              <a:rPr lang="de-DE" sz="1800" b="1" dirty="0">
                <a:effectLst/>
                <a:latin typeface="Frutiger 45 Light" panose="020B0500000000000000" pitchFamily="34" charset="0"/>
                <a:ea typeface="Times New Roman" panose="02020603050405020304" pitchFamily="18" charset="0"/>
              </a:rPr>
              <a:t>Anspruch auf Hauptstadtzulage der Beschäftigten im Lette Verein rechtssicher durchsetzen!</a:t>
            </a:r>
            <a:endParaRPr lang="de-DE" sz="1800" b="1" kern="100" dirty="0">
              <a:effectLst/>
              <a:latin typeface="Frutiger 45 Light" panose="020B0500000000000000" pitchFamily="34" charset="0"/>
              <a:ea typeface="Aptos" panose="020B0004020202020204" pitchFamily="34" charset="0"/>
              <a:cs typeface="Times New Roman" panose="02020603050405020304" pitchFamily="18" charset="0"/>
            </a:endParaRPr>
          </a:p>
        </p:txBody>
      </p:sp>
      <p:sp>
        <p:nvSpPr>
          <p:cNvPr id="11" name="Textfeld 10">
            <a:extLst>
              <a:ext uri="{FF2B5EF4-FFF2-40B4-BE49-F238E27FC236}">
                <a16:creationId xmlns:a16="http://schemas.microsoft.com/office/drawing/2014/main" id="{5B9101CD-4031-FE4A-647C-DE11501FE271}"/>
              </a:ext>
            </a:extLst>
          </p:cNvPr>
          <p:cNvSpPr txBox="1"/>
          <p:nvPr/>
        </p:nvSpPr>
        <p:spPr>
          <a:xfrm>
            <a:off x="7691453" y="4509999"/>
            <a:ext cx="3671080" cy="6023765"/>
          </a:xfrm>
          <a:prstGeom prst="rect">
            <a:avLst/>
          </a:prstGeom>
          <a:noFill/>
        </p:spPr>
        <p:txBody>
          <a:bodyPr wrap="square" rtlCol="0">
            <a:spAutoFit/>
          </a:bodyPr>
          <a:lstStyle/>
          <a:p>
            <a:pPr>
              <a:lnSpc>
                <a:spcPct val="107000"/>
              </a:lnSpc>
              <a:spcAft>
                <a:spcPts val="800"/>
              </a:spcAft>
            </a:pPr>
            <a:r>
              <a:rPr lang="de-DE" sz="1400" b="1" kern="100" dirty="0">
                <a:solidFill>
                  <a:srgbClr val="E50245"/>
                </a:solidFill>
                <a:effectLst/>
                <a:latin typeface="Frutiger 45 Light" panose="020B0500000000000000" pitchFamily="34" charset="0"/>
                <a:ea typeface="Aptos" panose="020B0004020202020204" pitchFamily="34" charset="0"/>
                <a:cs typeface="Times New Roman" panose="02020603050405020304" pitchFamily="18" charset="0"/>
              </a:rPr>
              <a:t>Hauptstadtzulage auch für Beschäftigte des Lette Vereins!</a:t>
            </a:r>
            <a:endParaRPr lang="de-DE" sz="1400" kern="100" dirty="0">
              <a:solidFill>
                <a:srgbClr val="E50245"/>
              </a:solidFill>
              <a:effectLst/>
              <a:latin typeface="Frutiger 45 Light" panose="020B0500000000000000" pitchFamily="34" charset="0"/>
              <a:ea typeface="Aptos" panose="020B0004020202020204" pitchFamily="34" charset="0"/>
              <a:cs typeface="Times New Roman" panose="02020603050405020304" pitchFamily="18" charset="0"/>
            </a:endParaRPr>
          </a:p>
          <a:p>
            <a:pPr>
              <a:lnSpc>
                <a:spcPct val="107000"/>
              </a:lnSpc>
              <a:spcAft>
                <a:spcPts val="800"/>
              </a:spcAft>
            </a:pPr>
            <a:r>
              <a:rPr lang="de-DE" sz="1400" kern="100" dirty="0">
                <a:effectLst/>
                <a:latin typeface="Frutiger 45 Light" panose="020B0500000000000000" pitchFamily="34" charset="0"/>
                <a:ea typeface="Aptos" panose="020B0004020202020204" pitchFamily="34" charset="0"/>
                <a:cs typeface="Times New Roman" panose="02020603050405020304" pitchFamily="18" charset="0"/>
              </a:rPr>
              <a:t>Am 23.09.2024 hatten sich ver.di und die Tarifgemeinschaft deutscher Länder (TdL) endlich auf einen Tarifvertrag Hauptstadtzulage geeinigt. </a:t>
            </a:r>
          </a:p>
          <a:p>
            <a:pPr>
              <a:lnSpc>
                <a:spcPct val="107000"/>
              </a:lnSpc>
              <a:spcAft>
                <a:spcPts val="800"/>
              </a:spcAft>
            </a:pPr>
            <a:r>
              <a:rPr lang="de-DE" sz="1400" kern="100" dirty="0">
                <a:effectLst/>
                <a:latin typeface="Frutiger 45 Light" panose="020B0500000000000000" pitchFamily="34" charset="0"/>
                <a:ea typeface="Aptos" panose="020B0004020202020204" pitchFamily="34" charset="0"/>
                <a:cs typeface="Times New Roman" panose="02020603050405020304" pitchFamily="18" charset="0"/>
              </a:rPr>
              <a:t>Konkret einigten sich ver.di und die TdL auf folgende Regelungen:</a:t>
            </a:r>
          </a:p>
          <a:p>
            <a:pPr marL="342900" lvl="0" indent="-342900">
              <a:lnSpc>
                <a:spcPct val="107000"/>
              </a:lnSpc>
              <a:buFont typeface="Wingdings" panose="05000000000000000000" pitchFamily="2" charset="2"/>
              <a:buChar char=""/>
            </a:pPr>
            <a:r>
              <a:rPr lang="de-DE" sz="1400" kern="100" dirty="0">
                <a:effectLst/>
                <a:latin typeface="Frutiger 45 Light" panose="020B0500000000000000" pitchFamily="34" charset="0"/>
                <a:ea typeface="Aptos" panose="020B0004020202020204" pitchFamily="34" charset="0"/>
                <a:cs typeface="Times New Roman" panose="02020603050405020304" pitchFamily="18" charset="0"/>
              </a:rPr>
              <a:t>150 Euro für alle Beschäftigten. Teilzeitbeschäftigte erhalten die Zulage anteilig. Auszubildende bekommen 50 Euro.</a:t>
            </a:r>
          </a:p>
          <a:p>
            <a:pPr marL="342900" lvl="0" indent="-342900">
              <a:lnSpc>
                <a:spcPct val="107000"/>
              </a:lnSpc>
              <a:buFont typeface="Wingdings" panose="05000000000000000000" pitchFamily="2" charset="2"/>
              <a:buChar char=""/>
            </a:pPr>
            <a:r>
              <a:rPr lang="de-DE" sz="1400" kern="100" dirty="0">
                <a:effectLst/>
                <a:latin typeface="Frutiger 45 Light" panose="020B0500000000000000" pitchFamily="34" charset="0"/>
                <a:ea typeface="Aptos" panose="020B0004020202020204" pitchFamily="34" charset="0"/>
                <a:cs typeface="Times New Roman" panose="02020603050405020304" pitchFamily="18" charset="0"/>
              </a:rPr>
              <a:t>Der Tarifvertrag tritt zum 01.04.2025 in Kraft und läuft bis zum 31.03.2028 ohne Nachwirkung.</a:t>
            </a:r>
          </a:p>
          <a:p>
            <a:pPr marL="342900" lvl="0" indent="-342900">
              <a:lnSpc>
                <a:spcPct val="107000"/>
              </a:lnSpc>
              <a:spcAft>
                <a:spcPts val="800"/>
              </a:spcAft>
              <a:buFont typeface="Wingdings" panose="05000000000000000000" pitchFamily="2" charset="2"/>
              <a:buChar char=""/>
            </a:pPr>
            <a:r>
              <a:rPr lang="de-DE" sz="1400" kern="100" dirty="0">
                <a:effectLst/>
                <a:latin typeface="Frutiger 45 Light" panose="020B0500000000000000" pitchFamily="34" charset="0"/>
                <a:ea typeface="Aptos" panose="020B0004020202020204" pitchFamily="34" charset="0"/>
                <a:cs typeface="Times New Roman" panose="02020603050405020304" pitchFamily="18" charset="0"/>
              </a:rPr>
              <a:t>Eine Erstreckung der Zulage auf die Beamt*innen in A 14 und A 15 wird auch an Beschäftigte mit einer Eingruppierung in den Entgeltgruppen 13 Ü, 14 und 15 weitergegeben. Das ist derzeit noch nicht der Fall. </a:t>
            </a:r>
          </a:p>
          <a:p>
            <a:pPr>
              <a:lnSpc>
                <a:spcPct val="107000"/>
              </a:lnSpc>
              <a:spcAft>
                <a:spcPts val="800"/>
              </a:spcAft>
            </a:pPr>
            <a:r>
              <a:rPr lang="de-DE" sz="1400" kern="100" dirty="0">
                <a:effectLst/>
                <a:latin typeface="Frutiger 45 Light" panose="020B0500000000000000" pitchFamily="34" charset="0"/>
                <a:ea typeface="Aptos" panose="020B0004020202020204" pitchFamily="34" charset="0"/>
                <a:cs typeface="Times New Roman" panose="02020603050405020304" pitchFamily="18" charset="0"/>
              </a:rPr>
              <a:t>Ferner besteht Einvernehmen zwischen ver.di und der TdL, dass der TV Hauptstadtzulage ein den TV-L ergänzender Tarifvertrag ist. </a:t>
            </a:r>
            <a:endParaRPr lang="de-DE" sz="1400" kern="100" dirty="0">
              <a:solidFill>
                <a:schemeClr val="bg2">
                  <a:lumMod val="10000"/>
                </a:schemeClr>
              </a:solidFill>
              <a:effectLst/>
              <a:latin typeface="Frutiger 45 Light" panose="020B0500000000000000" pitchFamily="34" charset="0"/>
              <a:ea typeface="Calibri" panose="020F0502020204030204" pitchFamily="34" charset="0"/>
              <a:cs typeface="Times New Roman" panose="02020603050405020304" pitchFamily="18" charset="0"/>
            </a:endParaRPr>
          </a:p>
        </p:txBody>
      </p:sp>
      <p:sp>
        <p:nvSpPr>
          <p:cNvPr id="13" name="Textfeld 12">
            <a:extLst>
              <a:ext uri="{FF2B5EF4-FFF2-40B4-BE49-F238E27FC236}">
                <a16:creationId xmlns:a16="http://schemas.microsoft.com/office/drawing/2014/main" id="{46E137C8-0C07-2CBE-857F-84EE814B6890}"/>
              </a:ext>
            </a:extLst>
          </p:cNvPr>
          <p:cNvSpPr txBox="1"/>
          <p:nvPr/>
        </p:nvSpPr>
        <p:spPr>
          <a:xfrm>
            <a:off x="11513351" y="4509999"/>
            <a:ext cx="3671080" cy="5434821"/>
          </a:xfrm>
          <a:prstGeom prst="rect">
            <a:avLst/>
          </a:prstGeom>
          <a:noFill/>
        </p:spPr>
        <p:txBody>
          <a:bodyPr wrap="square">
            <a:spAutoFit/>
          </a:bodyPr>
          <a:lstStyle/>
          <a:p>
            <a:pPr>
              <a:lnSpc>
                <a:spcPct val="107000"/>
              </a:lnSpc>
              <a:spcAft>
                <a:spcPts val="800"/>
              </a:spcAft>
            </a:pPr>
            <a:r>
              <a:rPr lang="de-DE" sz="1400" kern="100" dirty="0">
                <a:effectLst/>
                <a:latin typeface="Frutiger 45 Light" panose="020B0500000000000000" pitchFamily="34" charset="0"/>
                <a:ea typeface="Aptos" panose="020B0004020202020204" pitchFamily="34" charset="0"/>
                <a:cs typeface="Times New Roman" panose="02020603050405020304" pitchFamily="18" charset="0"/>
              </a:rPr>
              <a:t>Da der Lette Verein mit uns als ver.di einen Übernahmetarifvertrag abgeschlossen hat, der für den TV-L und alle Tarifverträge der TdL für Beschäftigte in Berlin gilt, muss der TV Hauptstadtzulage umgesetzt werden.   </a:t>
            </a:r>
          </a:p>
          <a:p>
            <a:pPr>
              <a:lnSpc>
                <a:spcPct val="107000"/>
              </a:lnSpc>
              <a:spcAft>
                <a:spcPts val="800"/>
              </a:spcAft>
            </a:pPr>
            <a:r>
              <a:rPr lang="de-DE" sz="1400" kern="100" dirty="0">
                <a:effectLst/>
                <a:latin typeface="Frutiger 45 Light" panose="020B0500000000000000" pitchFamily="34" charset="0"/>
                <a:ea typeface="Aptos" panose="020B0004020202020204" pitchFamily="34" charset="0"/>
                <a:cs typeface="Times New Roman" panose="02020603050405020304" pitchFamily="18" charset="0"/>
              </a:rPr>
              <a:t>Das bedeutet für Euch:</a:t>
            </a:r>
          </a:p>
          <a:p>
            <a:pPr>
              <a:lnSpc>
                <a:spcPct val="107000"/>
              </a:lnSpc>
              <a:spcAft>
                <a:spcPts val="800"/>
              </a:spcAft>
            </a:pPr>
            <a:r>
              <a:rPr lang="de-DE" sz="1400" kern="100" dirty="0">
                <a:effectLst/>
                <a:latin typeface="Frutiger 45 Light" panose="020B0500000000000000" pitchFamily="34" charset="0"/>
                <a:ea typeface="Aptos" panose="020B0004020202020204" pitchFamily="34" charset="0"/>
                <a:cs typeface="Times New Roman" panose="02020603050405020304" pitchFamily="18" charset="0"/>
              </a:rPr>
              <a:t>Ihr als Beschäftigte des Lette Vereins habt einen Anspruch auf die Hauptstadtzulage. </a:t>
            </a:r>
          </a:p>
          <a:p>
            <a:pPr>
              <a:lnSpc>
                <a:spcPct val="107000"/>
              </a:lnSpc>
              <a:spcAft>
                <a:spcPts val="800"/>
              </a:spcAft>
            </a:pPr>
            <a:endParaRPr lang="de-DE" sz="1400" kern="100" dirty="0">
              <a:effectLst/>
              <a:latin typeface="Frutiger 45 Light" panose="020B0500000000000000" pitchFamily="34" charset="0"/>
              <a:ea typeface="Aptos" panose="020B0004020202020204" pitchFamily="34" charset="0"/>
              <a:cs typeface="Times New Roman" panose="02020603050405020304" pitchFamily="18" charset="0"/>
            </a:endParaRPr>
          </a:p>
          <a:p>
            <a:pPr>
              <a:lnSpc>
                <a:spcPct val="107000"/>
              </a:lnSpc>
              <a:spcAft>
                <a:spcPts val="800"/>
              </a:spcAft>
            </a:pPr>
            <a:r>
              <a:rPr lang="de-DE" sz="1400" b="1" kern="100" dirty="0">
                <a:solidFill>
                  <a:srgbClr val="E50245"/>
                </a:solidFill>
                <a:effectLst/>
                <a:latin typeface="Frutiger 45 Light" panose="020B0500000000000000" pitchFamily="34" charset="0"/>
                <a:ea typeface="Aptos" panose="020B0004020202020204" pitchFamily="34" charset="0"/>
                <a:cs typeface="Times New Roman" panose="02020603050405020304" pitchFamily="18" charset="0"/>
              </a:rPr>
              <a:t>Berliner Senat duckt sich weg und verweigert Rechtssicherheit</a:t>
            </a:r>
            <a:endParaRPr lang="de-DE" sz="1400" kern="100" dirty="0">
              <a:solidFill>
                <a:srgbClr val="E50245"/>
              </a:solidFill>
              <a:effectLst/>
              <a:latin typeface="Frutiger 45 Light" panose="020B0500000000000000" pitchFamily="34" charset="0"/>
              <a:ea typeface="Aptos" panose="020B0004020202020204" pitchFamily="34" charset="0"/>
              <a:cs typeface="Times New Roman" panose="02020603050405020304" pitchFamily="18" charset="0"/>
            </a:endParaRPr>
          </a:p>
          <a:p>
            <a:pPr>
              <a:lnSpc>
                <a:spcPct val="107000"/>
              </a:lnSpc>
              <a:spcAft>
                <a:spcPts val="800"/>
              </a:spcAft>
            </a:pPr>
            <a:r>
              <a:rPr lang="de-DE" sz="1400" kern="100" dirty="0">
                <a:effectLst/>
                <a:latin typeface="Frutiger 45 Light" panose="020B0500000000000000" pitchFamily="34" charset="0"/>
                <a:ea typeface="Aptos" panose="020B0004020202020204" pitchFamily="34" charset="0"/>
                <a:cs typeface="Times New Roman" panose="02020603050405020304" pitchFamily="18" charset="0"/>
              </a:rPr>
              <a:t>Das Land Berlin als Mitglied der TdL weigert sich jedoch, gegenüber den betroffenen Dienststellen und Betrieben eindeutig und rechtssicher zu erklären, dass der TV Hauptstadtzulage ein den TV-L ergänzender Tarifvertrag ist. Nach wie vor behauptet der Berliner Senat, dass der TV Hauptstadtzulage ausschließlich für die unmittelbaren Landesbeschäftigten gilt – für alle anderen nicht.</a:t>
            </a:r>
          </a:p>
        </p:txBody>
      </p:sp>
      <p:pic>
        <p:nvPicPr>
          <p:cNvPr id="5" name="Grafik 4" descr="Ein Bild, das Text, Schrift, Grafiken, Grafikdesign enthält.">
            <a:extLst>
              <a:ext uri="{FF2B5EF4-FFF2-40B4-BE49-F238E27FC236}">
                <a16:creationId xmlns:a16="http://schemas.microsoft.com/office/drawing/2014/main" id="{1D93177E-C94B-D4A8-6CFF-2EFA91CADA6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8047" y="1629598"/>
            <a:ext cx="6652424" cy="2827280"/>
          </a:xfrm>
          <a:prstGeom prst="rect">
            <a:avLst/>
          </a:prstGeom>
        </p:spPr>
      </p:pic>
      <p:pic>
        <p:nvPicPr>
          <p:cNvPr id="6" name="Grafik 5">
            <a:extLst>
              <a:ext uri="{FF2B5EF4-FFF2-40B4-BE49-F238E27FC236}">
                <a16:creationId xmlns:a16="http://schemas.microsoft.com/office/drawing/2014/main" id="{D5151280-EC0C-1027-F0D0-3C59192895E5}"/>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48047" y="4746395"/>
            <a:ext cx="4656381" cy="3106773"/>
          </a:xfrm>
          <a:prstGeom prst="rect">
            <a:avLst/>
          </a:prstGeom>
          <a:noFill/>
          <a:ln>
            <a:noFill/>
          </a:ln>
        </p:spPr>
      </p:pic>
    </p:spTree>
    <p:extLst>
      <p:ext uri="{BB962C8B-B14F-4D97-AF65-F5344CB8AC3E}">
        <p14:creationId xmlns:p14="http://schemas.microsoft.com/office/powerpoint/2010/main" val="2678835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Grafik 3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01488" y="8608434"/>
            <a:ext cx="3442124" cy="2318227"/>
          </a:xfrm>
          <a:prstGeom prst="rect">
            <a:avLst/>
          </a:prstGeom>
        </p:spPr>
      </p:pic>
      <p:pic>
        <p:nvPicPr>
          <p:cNvPr id="7" name="Grafik 6">
            <a:extLst>
              <a:ext uri="{FF2B5EF4-FFF2-40B4-BE49-F238E27FC236}">
                <a16:creationId xmlns:a16="http://schemas.microsoft.com/office/drawing/2014/main" id="{4601AC62-799F-864E-B6C0-0381B7BCC9D4}"/>
              </a:ext>
            </a:extLst>
          </p:cNvPr>
          <p:cNvPicPr>
            <a:picLocks noChangeAspect="1"/>
          </p:cNvPicPr>
          <p:nvPr/>
        </p:nvPicPr>
        <p:blipFill>
          <a:blip r:embed="rId3"/>
          <a:stretch>
            <a:fillRect/>
          </a:stretch>
        </p:blipFill>
        <p:spPr>
          <a:xfrm>
            <a:off x="13659784" y="147355"/>
            <a:ext cx="1496171" cy="1476740"/>
          </a:xfrm>
          <a:prstGeom prst="rect">
            <a:avLst/>
          </a:prstGeom>
        </p:spPr>
      </p:pic>
      <p:sp>
        <p:nvSpPr>
          <p:cNvPr id="25" name="Rechteck 24"/>
          <p:cNvSpPr/>
          <p:nvPr/>
        </p:nvSpPr>
        <p:spPr>
          <a:xfrm>
            <a:off x="-13517" y="6908955"/>
            <a:ext cx="2790071" cy="4017706"/>
          </a:xfrm>
          <a:custGeom>
            <a:avLst/>
            <a:gdLst>
              <a:gd name="connsiteX0" fmla="*/ 0 w 2790071"/>
              <a:gd name="connsiteY0" fmla="*/ 0 h 3991045"/>
              <a:gd name="connsiteX1" fmla="*/ 2790071 w 2790071"/>
              <a:gd name="connsiteY1" fmla="*/ 0 h 3991045"/>
              <a:gd name="connsiteX2" fmla="*/ 2790071 w 2790071"/>
              <a:gd name="connsiteY2" fmla="*/ 3991045 h 3991045"/>
              <a:gd name="connsiteX3" fmla="*/ 0 w 2790071"/>
              <a:gd name="connsiteY3" fmla="*/ 3991045 h 3991045"/>
              <a:gd name="connsiteX4" fmla="*/ 0 w 2790071"/>
              <a:gd name="connsiteY4" fmla="*/ 0 h 3991045"/>
              <a:gd name="connsiteX0" fmla="*/ 0 w 2790071"/>
              <a:gd name="connsiteY0" fmla="*/ 0 h 3991045"/>
              <a:gd name="connsiteX1" fmla="*/ 2790071 w 2790071"/>
              <a:gd name="connsiteY1" fmla="*/ 371475 h 3991045"/>
              <a:gd name="connsiteX2" fmla="*/ 2790071 w 2790071"/>
              <a:gd name="connsiteY2" fmla="*/ 3991045 h 3991045"/>
              <a:gd name="connsiteX3" fmla="*/ 0 w 2790071"/>
              <a:gd name="connsiteY3" fmla="*/ 3991045 h 3991045"/>
              <a:gd name="connsiteX4" fmla="*/ 0 w 2790071"/>
              <a:gd name="connsiteY4" fmla="*/ 0 h 3991045"/>
              <a:gd name="connsiteX0" fmla="*/ 0 w 2790071"/>
              <a:gd name="connsiteY0" fmla="*/ 0 h 3991045"/>
              <a:gd name="connsiteX1" fmla="*/ 2790071 w 2790071"/>
              <a:gd name="connsiteY1" fmla="*/ 371475 h 3991045"/>
              <a:gd name="connsiteX2" fmla="*/ 2418596 w 2790071"/>
              <a:gd name="connsiteY2" fmla="*/ 3991045 h 3991045"/>
              <a:gd name="connsiteX3" fmla="*/ 0 w 2790071"/>
              <a:gd name="connsiteY3" fmla="*/ 3991045 h 3991045"/>
              <a:gd name="connsiteX4" fmla="*/ 0 w 2790071"/>
              <a:gd name="connsiteY4" fmla="*/ 0 h 3991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0071" h="3991045">
                <a:moveTo>
                  <a:pt x="0" y="0"/>
                </a:moveTo>
                <a:lnTo>
                  <a:pt x="2790071" y="371475"/>
                </a:lnTo>
                <a:lnTo>
                  <a:pt x="2418596" y="3991045"/>
                </a:lnTo>
                <a:lnTo>
                  <a:pt x="0" y="3991045"/>
                </a:lnTo>
                <a:lnTo>
                  <a:pt x="0" y="0"/>
                </a:lnTo>
                <a:close/>
              </a:path>
            </a:pathLst>
          </a:custGeom>
          <a:solidFill>
            <a:srgbClr val="E700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2" name="CustomShape 4">
            <a:extLst>
              <a:ext uri="{FF2B5EF4-FFF2-40B4-BE49-F238E27FC236}">
                <a16:creationId xmlns:a16="http://schemas.microsoft.com/office/drawing/2014/main" id="{603D606A-1147-1C4C-BC71-96A1C2D78982}"/>
              </a:ext>
            </a:extLst>
          </p:cNvPr>
          <p:cNvSpPr/>
          <p:nvPr/>
        </p:nvSpPr>
        <p:spPr>
          <a:xfrm rot="16200000">
            <a:off x="12398444" y="5061026"/>
            <a:ext cx="5282384" cy="221363"/>
          </a:xfrm>
          <a:prstGeom prst="rect">
            <a:avLst/>
          </a:prstGeom>
          <a:noFill/>
          <a:ln>
            <a:noFill/>
          </a:ln>
        </p:spPr>
        <p:style>
          <a:lnRef idx="0">
            <a:scrgbClr r="0" g="0" b="0"/>
          </a:lnRef>
          <a:fillRef idx="0">
            <a:scrgbClr r="0" g="0" b="0"/>
          </a:fillRef>
          <a:effectRef idx="0">
            <a:scrgbClr r="0" g="0" b="0"/>
          </a:effectRef>
          <a:fontRef idx="minor"/>
        </p:style>
        <p:txBody>
          <a:bodyPr wrap="none" lIns="82062" tIns="41031" rIns="82062" bIns="41031">
            <a:spAutoFit/>
          </a:bodyPr>
          <a:lstStyle/>
          <a:p>
            <a:pPr>
              <a:lnSpc>
                <a:spcPct val="100000"/>
              </a:lnSpc>
            </a:pPr>
            <a:r>
              <a:rPr lang="de-DE" sz="900" spc="-1" dirty="0" err="1">
                <a:solidFill>
                  <a:srgbClr val="000000"/>
                </a:solidFill>
                <a:latin typeface="Frutiger 45 Light" panose="020B0500000000000000" pitchFamily="34" charset="0"/>
              </a:rPr>
              <a:t>V.i.S.d.P</a:t>
            </a:r>
            <a:r>
              <a:rPr lang="de-DE" sz="900" spc="-1" dirty="0">
                <a:solidFill>
                  <a:srgbClr val="000000"/>
                </a:solidFill>
                <a:latin typeface="Frutiger 45 Light" panose="020B0500000000000000" pitchFamily="34" charset="0"/>
              </a:rPr>
              <a:t>. ver.di Fachbereich C Berlin-Brandenburg, Julia Dück, Am Bahnhof Westend 3, 14059 Berlin</a:t>
            </a:r>
          </a:p>
        </p:txBody>
      </p:sp>
      <p:sp>
        <p:nvSpPr>
          <p:cNvPr id="47" name="Textfeld 46">
            <a:extLst>
              <a:ext uri="{FF2B5EF4-FFF2-40B4-BE49-F238E27FC236}">
                <a16:creationId xmlns:a16="http://schemas.microsoft.com/office/drawing/2014/main" id="{DCE9C087-2444-A96D-6582-0AC759A570B9}"/>
              </a:ext>
            </a:extLst>
          </p:cNvPr>
          <p:cNvSpPr txBox="1"/>
          <p:nvPr/>
        </p:nvSpPr>
        <p:spPr>
          <a:xfrm>
            <a:off x="132352" y="151614"/>
            <a:ext cx="2415928" cy="954107"/>
          </a:xfrm>
          <a:prstGeom prst="rect">
            <a:avLst/>
          </a:prstGeom>
          <a:noFill/>
        </p:spPr>
        <p:txBody>
          <a:bodyPr wrap="square" rtlCol="0">
            <a:spAutoFit/>
          </a:bodyPr>
          <a:lstStyle/>
          <a:p>
            <a:r>
              <a:rPr lang="de-DE" sz="1600" b="1" dirty="0">
                <a:solidFill>
                  <a:schemeClr val="bg1"/>
                </a:solidFill>
                <a:effectLst/>
                <a:latin typeface="Frutiger 55 Roman" panose="02000503040000020004" pitchFamily="2" charset="0"/>
              </a:rPr>
              <a:t>Tarifbewegung 2023</a:t>
            </a:r>
          </a:p>
          <a:p>
            <a:endParaRPr lang="de-DE" sz="800" b="1" dirty="0">
              <a:solidFill>
                <a:schemeClr val="bg1"/>
              </a:solidFill>
              <a:latin typeface="Frutiger 55 Roman" panose="02000503040000020004" pitchFamily="2" charset="0"/>
            </a:endParaRPr>
          </a:p>
          <a:p>
            <a:r>
              <a:rPr lang="de-DE" sz="1600" b="1" dirty="0">
                <a:solidFill>
                  <a:schemeClr val="bg1"/>
                </a:solidFill>
                <a:effectLst/>
                <a:latin typeface="Frutiger 55 Roman" panose="02000503040000020004" pitchFamily="2" charset="0"/>
              </a:rPr>
              <a:t>Tarifrunde ÖD Bund/Kommunen</a:t>
            </a:r>
          </a:p>
        </p:txBody>
      </p:sp>
      <p:pic>
        <p:nvPicPr>
          <p:cNvPr id="27" name="Grafik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54" y="-17896"/>
            <a:ext cx="2481672" cy="1395940"/>
          </a:xfrm>
          <a:prstGeom prst="rect">
            <a:avLst/>
          </a:prstGeom>
        </p:spPr>
      </p:pic>
      <p:sp>
        <p:nvSpPr>
          <p:cNvPr id="6" name="Textfeld 5">
            <a:extLst>
              <a:ext uri="{FF2B5EF4-FFF2-40B4-BE49-F238E27FC236}">
                <a16:creationId xmlns:a16="http://schemas.microsoft.com/office/drawing/2014/main" id="{061DCECB-D6A7-BA47-3E6D-786DFC77E455}"/>
              </a:ext>
            </a:extLst>
          </p:cNvPr>
          <p:cNvSpPr txBox="1"/>
          <p:nvPr/>
        </p:nvSpPr>
        <p:spPr>
          <a:xfrm>
            <a:off x="266459" y="1701197"/>
            <a:ext cx="3413232" cy="4579139"/>
          </a:xfrm>
          <a:prstGeom prst="rect">
            <a:avLst/>
          </a:prstGeom>
          <a:noFill/>
        </p:spPr>
        <p:txBody>
          <a:bodyPr wrap="square">
            <a:spAutoFit/>
          </a:bodyPr>
          <a:lstStyle/>
          <a:p>
            <a:r>
              <a:rPr lang="de-DE" sz="1400" kern="100" dirty="0">
                <a:effectLst/>
                <a:latin typeface="Frutiger 45 Light" panose="020B0500000000000000" pitchFamily="34" charset="0"/>
                <a:ea typeface="Aptos" panose="020B0004020202020204" pitchFamily="34" charset="0"/>
                <a:cs typeface="Times New Roman" panose="02020603050405020304" pitchFamily="18" charset="0"/>
              </a:rPr>
              <a:t>Das Land Berlin war bei den Verhandlungen mit ver.di vertreten und hat dem Tarifvertrag Hauptstadtzulage zugestimmt. Damit trägt es die Verantwortung dafür, den Lette Verein finanziell zu befähigen, diesen Tarifvertrag auch umzusetzen. </a:t>
            </a:r>
            <a:r>
              <a:rPr lang="de-DE" sz="1400" kern="100" dirty="0">
                <a:effectLst/>
                <a:latin typeface="Frutiger 45 Light" panose="020B0500000000000000" pitchFamily="34" charset="0"/>
                <a:ea typeface="Aptos" panose="020B0004020202020204" pitchFamily="34" charset="0"/>
              </a:rPr>
              <a:t>Der Berliner Senat verweigert dies jedoch, weil er behauptet, dass der TV Hauptstadtzulage im Lette Verein nicht gilt.</a:t>
            </a:r>
          </a:p>
          <a:p>
            <a:endParaRPr lang="de-DE" sz="1400" kern="100" dirty="0">
              <a:effectLst/>
              <a:latin typeface="Frutiger 45 Light" panose="020B0500000000000000" pitchFamily="34" charset="0"/>
              <a:ea typeface="Aptos" panose="020B0004020202020204" pitchFamily="34" charset="0"/>
            </a:endParaRPr>
          </a:p>
          <a:p>
            <a:r>
              <a:rPr lang="de-DE" sz="1400" b="1" dirty="0">
                <a:solidFill>
                  <a:srgbClr val="E70044"/>
                </a:solidFill>
                <a:latin typeface="Frutiger 45 Light" panose="020B0500000000000000" pitchFamily="34" charset="0"/>
                <a:ea typeface="Times New Roman" panose="02020603050405020304" pitchFamily="18" charset="0"/>
              </a:rPr>
              <a:t>Klärung auf dem Rechtsweg erforderlich</a:t>
            </a:r>
          </a:p>
          <a:p>
            <a:endParaRPr lang="de-DE" sz="1400" dirty="0">
              <a:latin typeface="Frutiger 45 Light" panose="020B0500000000000000" pitchFamily="34" charset="0"/>
              <a:ea typeface="Times New Roman" panose="02020603050405020304" pitchFamily="18" charset="0"/>
            </a:endParaRPr>
          </a:p>
          <a:p>
            <a:pPr>
              <a:lnSpc>
                <a:spcPct val="107000"/>
              </a:lnSpc>
              <a:spcAft>
                <a:spcPts val="800"/>
              </a:spcAft>
            </a:pPr>
            <a:r>
              <a:rPr lang="de-DE" sz="1400" dirty="0">
                <a:latin typeface="Frutiger 45 Light" panose="020B0500000000000000" pitchFamily="34" charset="0"/>
                <a:ea typeface="Times New Roman" panose="02020603050405020304" pitchFamily="18" charset="0"/>
              </a:rPr>
              <a:t>Da eine andere Klärung nicht möglich war, sehen wir als ver.di nunmehr in Musterklagen auf Zahlung der Zulage einen geeigneten und einzigen Weg, um die Ansprüche durchzusetzen. </a:t>
            </a:r>
          </a:p>
          <a:p>
            <a:endParaRPr lang="de-DE" sz="1400" kern="100" dirty="0">
              <a:latin typeface="Frutiger 45 Light" panose="020B0500000000000000" pitchFamily="34" charset="0"/>
              <a:ea typeface="Aptos" panose="020B0004020202020204" pitchFamily="34" charset="0"/>
              <a:cs typeface="Times New Roman" panose="02020603050405020304" pitchFamily="18" charset="0"/>
            </a:endParaRPr>
          </a:p>
        </p:txBody>
      </p:sp>
      <p:sp>
        <p:nvSpPr>
          <p:cNvPr id="13" name="Textfeld 12">
            <a:extLst>
              <a:ext uri="{FF2B5EF4-FFF2-40B4-BE49-F238E27FC236}">
                <a16:creationId xmlns:a16="http://schemas.microsoft.com/office/drawing/2014/main" id="{BA05B07F-5BFA-3F76-8B61-7F3F151EDB91}"/>
              </a:ext>
            </a:extLst>
          </p:cNvPr>
          <p:cNvSpPr txBox="1"/>
          <p:nvPr/>
        </p:nvSpPr>
        <p:spPr>
          <a:xfrm>
            <a:off x="3808369" y="1346380"/>
            <a:ext cx="3713401" cy="8196475"/>
          </a:xfrm>
          <a:prstGeom prst="rect">
            <a:avLst/>
          </a:prstGeom>
          <a:noFill/>
        </p:spPr>
        <p:txBody>
          <a:bodyPr wrap="square">
            <a:spAutoFit/>
          </a:bodyPr>
          <a:lstStyle/>
          <a:p>
            <a:pPr>
              <a:lnSpc>
                <a:spcPct val="107000"/>
              </a:lnSpc>
              <a:spcAft>
                <a:spcPts val="800"/>
              </a:spcAft>
            </a:pPr>
            <a:r>
              <a:rPr lang="de-DE" sz="1400" b="1" kern="100" dirty="0">
                <a:solidFill>
                  <a:srgbClr val="E70044"/>
                </a:solidFill>
                <a:effectLst/>
                <a:latin typeface="Frutiger 45 Light" panose="020B0500000000000000" pitchFamily="34" charset="0"/>
                <a:ea typeface="Aptos" panose="020B0004020202020204" pitchFamily="34" charset="0"/>
                <a:cs typeface="Times New Roman" panose="02020603050405020304" pitchFamily="18" charset="0"/>
              </a:rPr>
              <a:t>Rechtsansprüche geltend machen – Gewerkschaftsmitglied werden!</a:t>
            </a:r>
            <a:endParaRPr lang="de-DE" sz="1400" kern="100" dirty="0">
              <a:solidFill>
                <a:srgbClr val="E70044"/>
              </a:solidFill>
              <a:effectLst/>
              <a:latin typeface="Frutiger 45 Light" panose="020B0500000000000000" pitchFamily="34" charset="0"/>
              <a:ea typeface="Aptos" panose="020B0004020202020204" pitchFamily="34" charset="0"/>
              <a:cs typeface="Times New Roman" panose="02020603050405020304" pitchFamily="18" charset="0"/>
            </a:endParaRPr>
          </a:p>
          <a:p>
            <a:r>
              <a:rPr lang="de-DE" sz="1400" b="1" dirty="0">
                <a:effectLst/>
                <a:latin typeface="Frutiger 45 Light" panose="020B0500000000000000" pitchFamily="34" charset="0"/>
                <a:ea typeface="Times New Roman" panose="02020603050405020304" pitchFamily="18" charset="0"/>
              </a:rPr>
              <a:t>Der erste wichtigste Schritt ist, dass alle Beschäftigten individuell ihren Anspruch auf die Zahlung der Hauptstadtzulage schriftlich (nicht per E-Mail!) bei ihrer Personalstelle geltend machen.</a:t>
            </a:r>
            <a:r>
              <a:rPr lang="de-DE" sz="1400" dirty="0">
                <a:effectLst/>
                <a:latin typeface="Frutiger 45 Light" panose="020B0500000000000000" pitchFamily="34" charset="0"/>
                <a:ea typeface="Times New Roman" panose="02020603050405020304" pitchFamily="18" charset="0"/>
              </a:rPr>
              <a:t> </a:t>
            </a:r>
          </a:p>
          <a:p>
            <a:endParaRPr lang="de-DE" sz="1400" dirty="0">
              <a:latin typeface="Frutiger 45 Light" panose="020B0500000000000000" pitchFamily="34" charset="0"/>
              <a:ea typeface="Times New Roman" panose="02020603050405020304" pitchFamily="18" charset="0"/>
            </a:endParaRPr>
          </a:p>
          <a:p>
            <a:r>
              <a:rPr lang="de-DE" sz="1400" dirty="0">
                <a:effectLst/>
                <a:latin typeface="Frutiger 45 Light" panose="020B0500000000000000" pitchFamily="34" charset="0"/>
                <a:ea typeface="Times New Roman" panose="02020603050405020304" pitchFamily="18" charset="0"/>
              </a:rPr>
              <a:t>Das muss innerhalb von sechs Monaten nach der ersten Fälligkeit des Anspruchs erfolgen. Fällig ist der Anspruch auf die Hauptstadtzulage erstmals am Zahltag im Monat April (also 30.04.2025 beim Lette Verein). Wichtig ist, dass die schriftliche Geltendmachung erst </a:t>
            </a:r>
            <a:r>
              <a:rPr lang="de-DE" sz="1400" u="sng" dirty="0">
                <a:effectLst/>
                <a:latin typeface="Frutiger 45 Light" panose="020B0500000000000000" pitchFamily="34" charset="0"/>
                <a:ea typeface="Times New Roman" panose="02020603050405020304" pitchFamily="18" charset="0"/>
              </a:rPr>
              <a:t>nach der ersten Fälligkeit</a:t>
            </a:r>
            <a:r>
              <a:rPr lang="de-DE" sz="1400" dirty="0">
                <a:effectLst/>
                <a:latin typeface="Frutiger 45 Light" panose="020B0500000000000000" pitchFamily="34" charset="0"/>
                <a:ea typeface="Times New Roman" panose="02020603050405020304" pitchFamily="18" charset="0"/>
              </a:rPr>
              <a:t> eingereicht werden. Nach § 37 TV-L (Ausschlussfrist von sechs Monaten) reicht die einmalige Geltendmachung auch für die künftigen Anspruchsmonate.</a:t>
            </a:r>
          </a:p>
          <a:p>
            <a:endParaRPr lang="de-DE" sz="1400" dirty="0">
              <a:effectLst/>
              <a:latin typeface="Frutiger 45 Light" panose="020B0500000000000000" pitchFamily="34" charset="0"/>
              <a:ea typeface="Times New Roman" panose="02020603050405020304" pitchFamily="18" charset="0"/>
            </a:endParaRPr>
          </a:p>
          <a:p>
            <a:r>
              <a:rPr lang="de-DE" sz="1400" dirty="0">
                <a:effectLst/>
                <a:latin typeface="Frutiger 45 Light" panose="020B0500000000000000" pitchFamily="34" charset="0"/>
                <a:ea typeface="Times New Roman" panose="02020603050405020304" pitchFamily="18" charset="0"/>
              </a:rPr>
              <a:t>§ 37 Abs. 1 TV-L regelt dazu:</a:t>
            </a:r>
            <a:br>
              <a:rPr lang="de-DE" sz="1400" dirty="0">
                <a:effectLst/>
                <a:latin typeface="Frutiger 45 Light" panose="020B0500000000000000" pitchFamily="34" charset="0"/>
                <a:ea typeface="Times New Roman" panose="02020603050405020304" pitchFamily="18" charset="0"/>
              </a:rPr>
            </a:br>
            <a:r>
              <a:rPr lang="de-DE" sz="1400" dirty="0">
                <a:effectLst/>
                <a:latin typeface="Frutiger 45 Light" panose="020B0500000000000000" pitchFamily="34" charset="0"/>
                <a:ea typeface="Times New Roman" panose="02020603050405020304" pitchFamily="18" charset="0"/>
              </a:rPr>
              <a:t>„Ansprüche aus dem Arbeitsverhältnis verfallen, wenn sie nicht innerhalb einer Ausschlussfrist von sechs Monaten nach Fälligkeit von den Beschäftigten oder vom Arbeitgeber schriftlich geltend gemacht werden. Für denselben Sachverhalt reicht die einmalige Geltendmachung des Anspruchs auch für später fällige Leistungen aus.“</a:t>
            </a:r>
          </a:p>
          <a:p>
            <a:endParaRPr lang="de-DE" sz="1400" dirty="0">
              <a:effectLst/>
              <a:latin typeface="Frutiger 45 Light" panose="020B0500000000000000" pitchFamily="34" charset="0"/>
              <a:ea typeface="Times New Roman" panose="02020603050405020304" pitchFamily="18" charset="0"/>
            </a:endParaRPr>
          </a:p>
          <a:p>
            <a:r>
              <a:rPr lang="de-DE" sz="1400" b="1" dirty="0">
                <a:solidFill>
                  <a:srgbClr val="E70044"/>
                </a:solidFill>
                <a:effectLst/>
                <a:latin typeface="Frutiger 45 Light" panose="020B0500000000000000" pitchFamily="34" charset="0"/>
                <a:ea typeface="Times New Roman" panose="02020603050405020304" pitchFamily="18" charset="0"/>
              </a:rPr>
              <a:t>Wir werden unsere Mitglieder und jene, die es werden wollen, rechtlich bei der Durchsetzung des Anspruchs unterstützen. Unsere Auffassung ist klar: Ab dem 1.4.2025 gilt der TV Hauptstadtzulage auch für die Beschäftigten des Lette Vereins. </a:t>
            </a:r>
          </a:p>
        </p:txBody>
      </p:sp>
      <p:sp>
        <p:nvSpPr>
          <p:cNvPr id="5" name="Textfeld 4">
            <a:extLst>
              <a:ext uri="{FF2B5EF4-FFF2-40B4-BE49-F238E27FC236}">
                <a16:creationId xmlns:a16="http://schemas.microsoft.com/office/drawing/2014/main" id="{82D5F25E-0AD5-3480-1B6C-81EE694F7D99}"/>
              </a:ext>
            </a:extLst>
          </p:cNvPr>
          <p:cNvSpPr txBox="1"/>
          <p:nvPr/>
        </p:nvSpPr>
        <p:spPr>
          <a:xfrm>
            <a:off x="7780251" y="1391227"/>
            <a:ext cx="3713401" cy="5392182"/>
          </a:xfrm>
          <a:prstGeom prst="rect">
            <a:avLst/>
          </a:prstGeom>
          <a:noFill/>
        </p:spPr>
        <p:txBody>
          <a:bodyPr wrap="square">
            <a:spAutoFit/>
          </a:bodyPr>
          <a:lstStyle/>
          <a:p>
            <a:r>
              <a:rPr lang="de-DE" sz="1400" b="1" dirty="0">
                <a:effectLst/>
                <a:latin typeface="Frutiger 45 Light" panose="020B0500000000000000" pitchFamily="34" charset="0"/>
                <a:ea typeface="Times New Roman" panose="02020603050405020304" pitchFamily="18" charset="0"/>
              </a:rPr>
              <a:t>Als ver.di stellen wir euch ein Muster für die Geltendmachung eures Anspruchs auf die Hauptstadtzulage zur Verfügung, das auf unseren Internetseiten abrufbar ist – siehe QR-Codes am Ende dieses Infos.</a:t>
            </a:r>
            <a:endParaRPr lang="de-DE" sz="1400" dirty="0">
              <a:effectLst/>
              <a:latin typeface="Frutiger 45 Light" panose="020B0500000000000000" pitchFamily="34" charset="0"/>
              <a:ea typeface="Times New Roman" panose="02020603050405020304" pitchFamily="18" charset="0"/>
            </a:endParaRPr>
          </a:p>
          <a:p>
            <a:endParaRPr lang="de-DE" sz="1400" dirty="0">
              <a:effectLst/>
              <a:latin typeface="Frutiger 45 Light" panose="020B0500000000000000" pitchFamily="34" charset="0"/>
              <a:ea typeface="Times New Roman" panose="02020603050405020304" pitchFamily="18" charset="0"/>
            </a:endParaRPr>
          </a:p>
          <a:p>
            <a:r>
              <a:rPr lang="de-DE" sz="1400" dirty="0">
                <a:effectLst/>
                <a:latin typeface="Frutiger 45 Light" panose="020B0500000000000000" pitchFamily="34" charset="0"/>
                <a:ea typeface="Times New Roman" panose="02020603050405020304" pitchFamily="18" charset="0"/>
              </a:rPr>
              <a:t>Für die Musterklagen werden wir ver.di Mitglieder des Lette Vereins ansprechen, die dann über den gewerkschaftlichen Rechtsschutz unterstützt werden. Wie lange die gerichtlichen Verfahren laufen, kann nicht vorhergesagt werden. </a:t>
            </a:r>
          </a:p>
          <a:p>
            <a:endParaRPr lang="de-DE" sz="1400" dirty="0">
              <a:latin typeface="Frutiger 45 Light" panose="020B0500000000000000" pitchFamily="34" charset="0"/>
              <a:ea typeface="Times New Roman" panose="02020603050405020304" pitchFamily="18" charset="0"/>
            </a:endParaRPr>
          </a:p>
          <a:p>
            <a:pPr>
              <a:lnSpc>
                <a:spcPct val="107000"/>
              </a:lnSpc>
              <a:spcAft>
                <a:spcPts val="800"/>
              </a:spcAft>
            </a:pPr>
            <a:r>
              <a:rPr lang="de-DE" sz="1400" b="1" kern="100" dirty="0">
                <a:solidFill>
                  <a:srgbClr val="E50245"/>
                </a:solidFill>
                <a:effectLst/>
                <a:latin typeface="Frutiger 45 Light" panose="020B0500000000000000" pitchFamily="34" charset="0"/>
                <a:ea typeface="Aptos" panose="020B0004020202020204" pitchFamily="34" charset="0"/>
                <a:cs typeface="Times New Roman" panose="02020603050405020304" pitchFamily="18" charset="0"/>
              </a:rPr>
              <a:t>Unsere gewerkschaftlichen Positionen sind klar:</a:t>
            </a:r>
            <a:endParaRPr lang="de-DE" sz="1400" kern="100" dirty="0">
              <a:solidFill>
                <a:srgbClr val="E50245"/>
              </a:solidFill>
              <a:effectLst/>
              <a:latin typeface="Frutiger 45 Light" panose="020B0500000000000000"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Aptos" panose="020B0004020202020204" pitchFamily="34" charset="0"/>
              <a:buChar char="-"/>
            </a:pPr>
            <a:r>
              <a:rPr lang="de-DE" sz="1400" kern="100" dirty="0">
                <a:effectLst/>
                <a:latin typeface="Frutiger 45 Light" panose="020B0500000000000000" pitchFamily="34" charset="0"/>
                <a:ea typeface="Aptos" panose="020B0004020202020204" pitchFamily="34" charset="0"/>
                <a:cs typeface="Times New Roman" panose="02020603050405020304" pitchFamily="18" charset="0"/>
              </a:rPr>
              <a:t>Tarifverträge müssen eingehalten werden! Die Beschäftigten des Lette Vereins haben einen Anspruch auf die Hauptstadtzulage.</a:t>
            </a:r>
          </a:p>
          <a:p>
            <a:pPr marL="342900" lvl="0" indent="-342900">
              <a:lnSpc>
                <a:spcPct val="107000"/>
              </a:lnSpc>
              <a:spcAft>
                <a:spcPts val="800"/>
              </a:spcAft>
              <a:buFont typeface="Aptos" panose="020B0004020202020204" pitchFamily="34" charset="0"/>
              <a:buChar char="-"/>
            </a:pPr>
            <a:r>
              <a:rPr lang="de-DE" sz="1400" kern="100" dirty="0">
                <a:effectLst/>
                <a:latin typeface="Frutiger 45 Light" panose="020B0500000000000000" pitchFamily="34" charset="0"/>
                <a:ea typeface="Aptos" panose="020B0004020202020204" pitchFamily="34" charset="0"/>
                <a:cs typeface="Times New Roman" panose="02020603050405020304" pitchFamily="18" charset="0"/>
              </a:rPr>
              <a:t>Der Konflikt um die Finanzierung sollte dort ausgetragen werden, wo er hingehört: zwischen Berliner Senat und Lette Verein.</a:t>
            </a:r>
          </a:p>
        </p:txBody>
      </p:sp>
      <p:pic>
        <p:nvPicPr>
          <p:cNvPr id="9" name="Grafik 8">
            <a:extLst>
              <a:ext uri="{FF2B5EF4-FFF2-40B4-BE49-F238E27FC236}">
                <a16:creationId xmlns:a16="http://schemas.microsoft.com/office/drawing/2014/main" id="{E8955FC0-EDE6-F3B5-299C-F376B25D068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780250" y="7153115"/>
            <a:ext cx="3713401" cy="2782634"/>
          </a:xfrm>
          <a:prstGeom prst="rect">
            <a:avLst/>
          </a:prstGeom>
          <a:noFill/>
          <a:ln>
            <a:noFill/>
          </a:ln>
        </p:spPr>
      </p:pic>
      <p:sp>
        <p:nvSpPr>
          <p:cNvPr id="11" name="Textfeld 10">
            <a:extLst>
              <a:ext uri="{FF2B5EF4-FFF2-40B4-BE49-F238E27FC236}">
                <a16:creationId xmlns:a16="http://schemas.microsoft.com/office/drawing/2014/main" id="{6DA31DAC-24A0-02C8-754D-397E47448022}"/>
              </a:ext>
            </a:extLst>
          </p:cNvPr>
          <p:cNvSpPr txBox="1"/>
          <p:nvPr/>
        </p:nvSpPr>
        <p:spPr>
          <a:xfrm>
            <a:off x="12330150" y="7911153"/>
            <a:ext cx="2584798" cy="646331"/>
          </a:xfrm>
          <a:prstGeom prst="rect">
            <a:avLst/>
          </a:prstGeom>
          <a:noFill/>
        </p:spPr>
        <p:txBody>
          <a:bodyPr wrap="square" rtlCol="0">
            <a:spAutoFit/>
          </a:bodyPr>
          <a:lstStyle/>
          <a:p>
            <a:pPr algn="r"/>
            <a:r>
              <a:rPr lang="de-DE" b="1" dirty="0">
                <a:latin typeface="Frutiger 45 Light" panose="020B0500000000000000" pitchFamily="34" charset="0"/>
              </a:rPr>
              <a:t>Bei Fragen:</a:t>
            </a:r>
          </a:p>
          <a:p>
            <a:pPr algn="r"/>
            <a:r>
              <a:rPr lang="de-DE" b="1" dirty="0">
                <a:latin typeface="Frutiger 45 Light" panose="020B0500000000000000" pitchFamily="34" charset="0"/>
                <a:hlinkClick r:id="rId6"/>
              </a:rPr>
              <a:t>fb-c.bb@verdi.de</a:t>
            </a:r>
            <a:endParaRPr lang="de-DE" b="1" dirty="0">
              <a:latin typeface="Frutiger 45 Light" panose="020B0500000000000000" pitchFamily="34" charset="0"/>
            </a:endParaRPr>
          </a:p>
        </p:txBody>
      </p:sp>
      <p:sp>
        <p:nvSpPr>
          <p:cNvPr id="12" name="Textfeld 11">
            <a:extLst>
              <a:ext uri="{FF2B5EF4-FFF2-40B4-BE49-F238E27FC236}">
                <a16:creationId xmlns:a16="http://schemas.microsoft.com/office/drawing/2014/main" id="{953AF9FF-D4D8-5A26-E377-1BDC584A8E2A}"/>
              </a:ext>
            </a:extLst>
          </p:cNvPr>
          <p:cNvSpPr txBox="1"/>
          <p:nvPr/>
        </p:nvSpPr>
        <p:spPr>
          <a:xfrm>
            <a:off x="11677790" y="1609858"/>
            <a:ext cx="3113405" cy="2893100"/>
          </a:xfrm>
          <a:prstGeom prst="rect">
            <a:avLst/>
          </a:prstGeom>
          <a:noFill/>
        </p:spPr>
        <p:txBody>
          <a:bodyPr wrap="square" rtlCol="0">
            <a:spAutoFit/>
          </a:bodyPr>
          <a:lstStyle/>
          <a:p>
            <a:r>
              <a:rPr lang="de-DE" sz="1400" b="1" kern="0" dirty="0">
                <a:solidFill>
                  <a:srgbClr val="0563C1"/>
                </a:solidFill>
                <a:effectLst/>
                <a:latin typeface="Frutiger 45 Light" panose="020B0500000000000000" pitchFamily="34" charset="0"/>
                <a:ea typeface="Times New Roman" panose="02020603050405020304" pitchFamily="18" charset="0"/>
                <a:cs typeface="Times New Roman" panose="02020603050405020304" pitchFamily="18" charset="0"/>
              </a:rPr>
              <a:t>Julia Dück</a:t>
            </a:r>
            <a:br>
              <a:rPr lang="de-DE" sz="1400" kern="0" dirty="0">
                <a:effectLst/>
                <a:latin typeface="Frutiger 45 Light" panose="020B0500000000000000" pitchFamily="34" charset="0"/>
                <a:ea typeface="Times New Roman" panose="02020603050405020304" pitchFamily="18" charset="0"/>
                <a:cs typeface="Times New Roman" panose="02020603050405020304" pitchFamily="18" charset="0"/>
              </a:rPr>
            </a:br>
            <a:r>
              <a:rPr lang="de-DE" sz="1400" kern="0" dirty="0">
                <a:effectLst/>
                <a:latin typeface="Frutiger 45 Light" panose="020B0500000000000000" pitchFamily="34" charset="0"/>
                <a:ea typeface="Times New Roman" panose="02020603050405020304" pitchFamily="18" charset="0"/>
                <a:cs typeface="Times New Roman" panose="02020603050405020304" pitchFamily="18" charset="0"/>
              </a:rPr>
              <a:t>Gewerkschaftssekretärin</a:t>
            </a:r>
            <a:br>
              <a:rPr lang="de-DE" sz="1400" kern="0" dirty="0">
                <a:effectLst/>
                <a:latin typeface="Frutiger 45 Light" panose="020B0500000000000000" pitchFamily="34" charset="0"/>
                <a:ea typeface="Times New Roman" panose="02020603050405020304" pitchFamily="18" charset="0"/>
                <a:cs typeface="Times New Roman" panose="02020603050405020304" pitchFamily="18" charset="0"/>
              </a:rPr>
            </a:br>
            <a:br>
              <a:rPr lang="de-DE" sz="1400" kern="0" dirty="0">
                <a:effectLst/>
                <a:latin typeface="Frutiger 45 Light" panose="020B0500000000000000" pitchFamily="34" charset="0"/>
                <a:ea typeface="Times New Roman" panose="02020603050405020304" pitchFamily="18" charset="0"/>
                <a:cs typeface="Times New Roman" panose="02020603050405020304" pitchFamily="18" charset="0"/>
              </a:rPr>
            </a:br>
            <a:r>
              <a:rPr lang="de-DE" sz="1400" kern="0" dirty="0">
                <a:effectLst/>
                <a:latin typeface="Frutiger 45 Light" panose="020B0500000000000000" pitchFamily="34" charset="0"/>
                <a:ea typeface="Times New Roman" panose="02020603050405020304" pitchFamily="18" charset="0"/>
                <a:cs typeface="Times New Roman" panose="02020603050405020304" pitchFamily="18" charset="0"/>
              </a:rPr>
              <a:t>Fachbereich Gesundheit, Soziale Dienste, Bildung und Wissenschaft</a:t>
            </a:r>
            <a:br>
              <a:rPr lang="de-DE" sz="1400" kern="0" dirty="0">
                <a:effectLst/>
                <a:latin typeface="Frutiger 45 Light" panose="020B0500000000000000" pitchFamily="34" charset="0"/>
                <a:ea typeface="Times New Roman" panose="02020603050405020304" pitchFamily="18" charset="0"/>
                <a:cs typeface="Times New Roman" panose="02020603050405020304" pitchFamily="18" charset="0"/>
              </a:rPr>
            </a:br>
            <a:r>
              <a:rPr lang="de-DE" sz="1400" b="1" kern="0" dirty="0">
                <a:solidFill>
                  <a:srgbClr val="C00000"/>
                </a:solidFill>
                <a:effectLst/>
                <a:latin typeface="Frutiger 45 Light" panose="020B0500000000000000" pitchFamily="34" charset="0"/>
                <a:ea typeface="Times New Roman" panose="02020603050405020304" pitchFamily="18" charset="0"/>
                <a:cs typeface="Times New Roman" panose="02020603050405020304" pitchFamily="18" charset="0"/>
              </a:rPr>
              <a:t>ver.di</a:t>
            </a:r>
            <a:r>
              <a:rPr lang="de-DE" sz="1400" kern="0" dirty="0">
                <a:effectLst/>
                <a:latin typeface="Frutiger 45 Light" panose="020B0500000000000000" pitchFamily="34" charset="0"/>
                <a:ea typeface="Times New Roman" panose="02020603050405020304" pitchFamily="18" charset="0"/>
                <a:cs typeface="Times New Roman" panose="02020603050405020304" pitchFamily="18" charset="0"/>
              </a:rPr>
              <a:t> Berlin-Brandenburg</a:t>
            </a:r>
            <a:br>
              <a:rPr lang="de-DE" sz="1400" kern="0" dirty="0">
                <a:effectLst/>
                <a:latin typeface="Frutiger 45 Light" panose="020B0500000000000000" pitchFamily="34" charset="0"/>
                <a:ea typeface="Times New Roman" panose="02020603050405020304" pitchFamily="18" charset="0"/>
                <a:cs typeface="Times New Roman" panose="02020603050405020304" pitchFamily="18" charset="0"/>
              </a:rPr>
            </a:br>
            <a:r>
              <a:rPr lang="de-DE" sz="1400" kern="0" dirty="0">
                <a:effectLst/>
                <a:latin typeface="Frutiger 45 Light" panose="020B0500000000000000" pitchFamily="34" charset="0"/>
                <a:ea typeface="Times New Roman" panose="02020603050405020304" pitchFamily="18" charset="0"/>
                <a:cs typeface="Times New Roman" panose="02020603050405020304" pitchFamily="18" charset="0"/>
              </a:rPr>
              <a:t>Am Bahnhof Westend 3, 14059 Berlin</a:t>
            </a:r>
            <a:endParaRPr lang="de-DE" sz="1400" kern="100" dirty="0">
              <a:effectLst/>
              <a:latin typeface="Frutiger 45 Light" panose="020B0500000000000000" pitchFamily="34" charset="0"/>
              <a:ea typeface="Calibri" panose="020F0502020204030204" pitchFamily="34" charset="0"/>
              <a:cs typeface="Times New Roman" panose="02020603050405020304" pitchFamily="18" charset="0"/>
            </a:endParaRPr>
          </a:p>
          <a:p>
            <a:br>
              <a:rPr lang="de-DE" sz="1400" kern="0" dirty="0">
                <a:effectLst/>
                <a:latin typeface="Frutiger 45 Light" panose="020B0500000000000000" pitchFamily="34" charset="0"/>
                <a:ea typeface="Times New Roman" panose="02020603050405020304" pitchFamily="18" charset="0"/>
                <a:cs typeface="Times New Roman" panose="02020603050405020304" pitchFamily="18" charset="0"/>
              </a:rPr>
            </a:br>
            <a:br>
              <a:rPr lang="de-DE" sz="1400" kern="0" dirty="0">
                <a:effectLst/>
                <a:latin typeface="Frutiger 45 Light" panose="020B0500000000000000" pitchFamily="34" charset="0"/>
                <a:ea typeface="Times New Roman" panose="02020603050405020304" pitchFamily="18" charset="0"/>
                <a:cs typeface="Times New Roman" panose="02020603050405020304" pitchFamily="18" charset="0"/>
              </a:rPr>
            </a:br>
            <a:r>
              <a:rPr lang="de-DE" sz="1400" kern="0" dirty="0">
                <a:effectLst/>
                <a:latin typeface="Frutiger 45 Light" panose="020B0500000000000000" pitchFamily="34" charset="0"/>
                <a:ea typeface="Times New Roman" panose="02020603050405020304" pitchFamily="18" charset="0"/>
                <a:cs typeface="Times New Roman" panose="02020603050405020304" pitchFamily="18" charset="0"/>
              </a:rPr>
              <a:t>julia.dueck@verdi.de</a:t>
            </a:r>
            <a:endParaRPr lang="de-DE" sz="1400" kern="0" dirty="0">
              <a:effectLst/>
              <a:latin typeface="Frutiger 45 Light" panose="020B0500000000000000" pitchFamily="34" charset="0"/>
              <a:ea typeface="Calibri" panose="020F0502020204030204" pitchFamily="34" charset="0"/>
              <a:cs typeface="Times New Roman" panose="02020603050405020304" pitchFamily="18" charset="0"/>
            </a:endParaRPr>
          </a:p>
          <a:p>
            <a:endParaRPr lang="de-DE" sz="1400" kern="0" dirty="0">
              <a:latin typeface="Frutiger 45 Light" panose="020B0500000000000000" pitchFamily="34" charset="0"/>
              <a:ea typeface="Calibri" panose="020F0502020204030204" pitchFamily="34" charset="0"/>
              <a:cs typeface="Times New Roman" panose="02020603050405020304" pitchFamily="18" charset="0"/>
            </a:endParaRPr>
          </a:p>
          <a:p>
            <a:r>
              <a:rPr lang="de-DE" sz="1400" b="1" kern="0" dirty="0">
                <a:solidFill>
                  <a:srgbClr val="E50245"/>
                </a:solidFill>
                <a:effectLst/>
                <a:latin typeface="Frutiger 45 Light" panose="020B0500000000000000" pitchFamily="34" charset="0"/>
                <a:ea typeface="Calibri" panose="020F0502020204030204" pitchFamily="34" charset="0"/>
                <a:cs typeface="Times New Roman" panose="02020603050405020304" pitchFamily="18" charset="0"/>
              </a:rPr>
              <a:t>Hier geht es zur Mustergeltendmachung:</a:t>
            </a:r>
            <a:endParaRPr lang="de-DE" sz="1400" b="1" kern="100" dirty="0">
              <a:solidFill>
                <a:srgbClr val="E50245"/>
              </a:solidFill>
              <a:effectLst/>
              <a:latin typeface="Frutiger 45 Light" panose="020B0500000000000000" pitchFamily="34" charset="0"/>
              <a:ea typeface="Calibri" panose="020F0502020204030204" pitchFamily="34" charset="0"/>
              <a:cs typeface="Times New Roman" panose="02020603050405020304" pitchFamily="18" charset="0"/>
            </a:endParaRPr>
          </a:p>
        </p:txBody>
      </p:sp>
      <p:pic>
        <p:nvPicPr>
          <p:cNvPr id="8" name="Grafik 7" descr="Ein Bild, das Muster, nähen enthält.&#10;&#10;Automatisch generierte Beschreibung">
            <a:extLst>
              <a:ext uri="{FF2B5EF4-FFF2-40B4-BE49-F238E27FC236}">
                <a16:creationId xmlns:a16="http://schemas.microsoft.com/office/drawing/2014/main" id="{EFDCBC33-2A02-D57D-1C4C-DDA7B8138B0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583238" y="4562625"/>
            <a:ext cx="2078623" cy="2086195"/>
          </a:xfrm>
          <a:prstGeom prst="rect">
            <a:avLst/>
          </a:prstGeom>
        </p:spPr>
      </p:pic>
      <p:sp>
        <p:nvSpPr>
          <p:cNvPr id="2" name="Textfeld 1">
            <a:extLst>
              <a:ext uri="{FF2B5EF4-FFF2-40B4-BE49-F238E27FC236}">
                <a16:creationId xmlns:a16="http://schemas.microsoft.com/office/drawing/2014/main" id="{26CF06F9-4DE6-01ED-2A4A-440450BB683A}"/>
              </a:ext>
            </a:extLst>
          </p:cNvPr>
          <p:cNvSpPr txBox="1"/>
          <p:nvPr/>
        </p:nvSpPr>
        <p:spPr>
          <a:xfrm>
            <a:off x="11677790" y="6769423"/>
            <a:ext cx="2909730" cy="1169551"/>
          </a:xfrm>
          <a:prstGeom prst="rect">
            <a:avLst/>
          </a:prstGeom>
          <a:noFill/>
        </p:spPr>
        <p:txBody>
          <a:bodyPr wrap="square" rtlCol="0">
            <a:spAutoFit/>
          </a:bodyPr>
          <a:lstStyle/>
          <a:p>
            <a:r>
              <a:rPr lang="de-DE" sz="1400" dirty="0">
                <a:latin typeface="Frutiger 45 Light" panose="020B0500000000000000" pitchFamily="34" charset="0"/>
              </a:rPr>
              <a:t>Oder via Link: </a:t>
            </a:r>
            <a:r>
              <a:rPr lang="de-DE" sz="1400" u="sng" dirty="0">
                <a:solidFill>
                  <a:srgbClr val="467886"/>
                </a:solidFill>
                <a:effectLst/>
                <a:latin typeface="Frutiger 45 Light" panose="020B0500000000000000" pitchFamily="34" charset="0"/>
                <a:ea typeface="Aptos" panose="020B0004020202020204" pitchFamily="34" charset="0"/>
                <a:cs typeface="Aptos" panose="020B0004020202020204" pitchFamily="34" charset="0"/>
                <a:hlinkClick r:id="rId8"/>
              </a:rPr>
              <a:t>https://gesundheit-soziales-bildung-bb.verdi.de/mein-arbeitsplatz/hochschulen/++co++2582af80-0ef5-11f0-9f1c-bde596f2fffd</a:t>
            </a:r>
            <a:endParaRPr lang="de-DE" sz="1400" dirty="0">
              <a:effectLst/>
              <a:latin typeface="Frutiger 45 Light" panose="020B0500000000000000"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199583568"/>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797</Words>
  <Application>Microsoft Office PowerPoint</Application>
  <PresentationFormat>Benutzerdefiniert</PresentationFormat>
  <Paragraphs>48</Paragraphs>
  <Slides>2</Slides>
  <Notes>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2</vt:i4>
      </vt:variant>
    </vt:vector>
  </HeadingPairs>
  <TitlesOfParts>
    <vt:vector size="10" baseType="lpstr">
      <vt:lpstr>Aptos</vt:lpstr>
      <vt:lpstr>Arial</vt:lpstr>
      <vt:lpstr>Calibri</vt:lpstr>
      <vt:lpstr>Calibri Light</vt:lpstr>
      <vt:lpstr>Frutiger 45 Light</vt:lpstr>
      <vt:lpstr>Frutiger 55 Roman</vt:lpstr>
      <vt:lpstr>Wingdings</vt:lpstr>
      <vt:lpstr>Office</vt:lpstr>
      <vt:lpstr>PowerPoint-Präsentation</vt:lpstr>
      <vt:lpstr>PowerPoint-Präsentation</vt:lpstr>
    </vt:vector>
  </TitlesOfParts>
  <Company>Vereinte Dienstleistungsgewerkschaft ver.di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Manzey, Max</dc:creator>
  <cp:lastModifiedBy>Dück, Julia</cp:lastModifiedBy>
  <cp:revision>96</cp:revision>
  <cp:lastPrinted>2024-11-12T07:38:06Z</cp:lastPrinted>
  <dcterms:created xsi:type="dcterms:W3CDTF">2023-02-23T14:37:23Z</dcterms:created>
  <dcterms:modified xsi:type="dcterms:W3CDTF">2025-05-23T19:20:15Z</dcterms:modified>
</cp:coreProperties>
</file>